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62" r:id="rId2"/>
    <p:sldId id="264" r:id="rId3"/>
    <p:sldId id="273" r:id="rId4"/>
    <p:sldId id="313" r:id="rId5"/>
    <p:sldId id="260" r:id="rId6"/>
    <p:sldId id="330" r:id="rId7"/>
    <p:sldId id="331" r:id="rId8"/>
    <p:sldId id="332" r:id="rId9"/>
    <p:sldId id="322" r:id="rId10"/>
    <p:sldId id="340" r:id="rId11"/>
    <p:sldId id="329" r:id="rId12"/>
    <p:sldId id="312" r:id="rId13"/>
    <p:sldId id="341" r:id="rId14"/>
    <p:sldId id="342" r:id="rId15"/>
    <p:sldId id="268" r:id="rId16"/>
    <p:sldId id="323" r:id="rId17"/>
    <p:sldId id="272" r:id="rId18"/>
    <p:sldId id="319" r:id="rId19"/>
    <p:sldId id="333" r:id="rId20"/>
    <p:sldId id="315" r:id="rId21"/>
    <p:sldId id="270" r:id="rId22"/>
    <p:sldId id="317" r:id="rId23"/>
    <p:sldId id="334" r:id="rId24"/>
    <p:sldId id="274" r:id="rId25"/>
    <p:sldId id="277" r:id="rId26"/>
    <p:sldId id="318" r:id="rId27"/>
    <p:sldId id="279" r:id="rId28"/>
    <p:sldId id="283" r:id="rId29"/>
    <p:sldId id="320" r:id="rId30"/>
    <p:sldId id="275" r:id="rId31"/>
    <p:sldId id="336" r:id="rId32"/>
    <p:sldId id="257" r:id="rId33"/>
    <p:sldId id="298" r:id="rId34"/>
    <p:sldId id="324" r:id="rId35"/>
    <p:sldId id="325" r:id="rId36"/>
    <p:sldId id="337" r:id="rId37"/>
    <p:sldId id="276" r:id="rId38"/>
    <p:sldId id="338" r:id="rId39"/>
    <p:sldId id="261" r:id="rId40"/>
    <p:sldId id="305" r:id="rId41"/>
    <p:sldId id="326" r:id="rId42"/>
    <p:sldId id="263" r:id="rId43"/>
    <p:sldId id="335" r:id="rId44"/>
    <p:sldId id="343" r:id="rId45"/>
    <p:sldId id="327" r:id="rId46"/>
    <p:sldId id="266" r:id="rId47"/>
    <p:sldId id="345" r:id="rId48"/>
    <p:sldId id="339" r:id="rId49"/>
    <p:sldId id="346" r:id="rId50"/>
    <p:sldId id="304" r:id="rId51"/>
    <p:sldId id="344" r:id="rId52"/>
    <p:sldId id="306" r:id="rId53"/>
  </p:sldIdLst>
  <p:sldSz cx="18288000" cy="10288588"/>
  <p:notesSz cx="6858000" cy="9144000"/>
  <p:defaultTextStyle>
    <a:defPPr>
      <a:defRPr lang="zh-CN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1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5DB8F6"/>
    <a:srgbClr val="E2F0D9"/>
    <a:srgbClr val="FBE5D6"/>
    <a:srgbClr val="FF3B57"/>
    <a:srgbClr val="F26522"/>
    <a:srgbClr val="F2F2F2"/>
    <a:srgbClr val="7FAB4C"/>
    <a:srgbClr val="BB00BB"/>
    <a:srgbClr val="181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3850" autoAdjust="0"/>
  </p:normalViewPr>
  <p:slideViewPr>
    <p:cSldViewPr snapToGrid="0" snapToObjects="1">
      <p:cViewPr varScale="1">
        <p:scale>
          <a:sx n="45" d="100"/>
          <a:sy n="45" d="100"/>
        </p:scale>
        <p:origin x="516" y="56"/>
      </p:cViewPr>
      <p:guideLst>
        <p:guide orient="horz" pos="3241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1" d="100"/>
          <a:sy n="51" d="100"/>
        </p:scale>
        <p:origin x="269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CAE626-DE86-4D75-93E4-E811A1AD73A5}" type="doc">
      <dgm:prSet loTypeId="urn:microsoft.com/office/officeart/2005/8/layout/lProcess2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87511F1C-84C9-47D4-BCBF-75CE9B262342}">
      <dgm:prSet phldrT="[文本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sz="3200" b="1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单目</a:t>
          </a:r>
        </a:p>
      </dgm:t>
    </dgm:pt>
    <dgm:pt modelId="{7D5CF165-8B6D-4A6D-B9CB-BCF6F388467B}" type="parTrans" cxnId="{8A263FF1-5253-4FC3-87FE-64BBB55E241F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FA79B4B3-A9E3-4182-B89C-2786672D221B}" type="sibTrans" cxnId="{8A263FF1-5253-4FC3-87FE-64BBB55E241F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0561D4AF-F7C7-44CE-8222-9461A4287D54}">
      <dgm:prSet phldrT="[文本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rgbClr val="5DB8F6"/>
        </a:solidFill>
        <a:ln>
          <a:solidFill>
            <a:srgbClr val="5DB8F6"/>
          </a:solidFill>
        </a:ln>
      </dgm:spPr>
      <dgm:t>
        <a:bodyPr/>
        <a:lstStyle/>
        <a:p>
          <a:r>
            <a:rPr lang="zh-CN" altLang="en-US" sz="24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成本低</a:t>
          </a:r>
        </a:p>
      </dgm:t>
    </dgm:pt>
    <dgm:pt modelId="{BBB745E0-0ECB-4125-BDB7-FBA628985E79}" type="parTrans" cxnId="{CF48190A-BE0C-4E0B-BC3E-C475474884E0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E9A93E0B-59AF-4396-A6C0-2C716FC9B1D2}" type="sibTrans" cxnId="{CF48190A-BE0C-4E0B-BC3E-C475474884E0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4610655C-1F9E-4677-BBAF-813B56FD8CFE}">
      <dgm:prSet phldrT="[文本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4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尺度不确定性</a:t>
          </a:r>
        </a:p>
      </dgm:t>
    </dgm:pt>
    <dgm:pt modelId="{9A78E10F-FF9C-45D0-B658-C2712C31B0C8}" type="parTrans" cxnId="{D78CE33A-24F0-42CE-B19D-81AA626CE9C1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90293E5B-A950-49E8-B490-57D57344108B}" type="sibTrans" cxnId="{D78CE33A-24F0-42CE-B19D-81AA626CE9C1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16AC6DE5-9C0A-4432-A612-31ECA0FAF6B5}">
      <dgm:prSet phldrT="[文本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zh-CN" altLang="en-US" sz="3200" b="0" dirty="0">
              <a:solidFill>
                <a:schemeClr val="bg1">
                  <a:lumMod val="9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rPr>
            <a:t>双目</a:t>
          </a:r>
        </a:p>
      </dgm:t>
    </dgm:pt>
    <dgm:pt modelId="{40A454C3-3F6D-4756-A5ED-774DF8AA1E3E}" type="parTrans" cxnId="{B8D4CDCA-CF22-4E5D-8F97-546DEC31C76B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24F34317-CFC5-4039-911E-D206A9108EFD}" type="sibTrans" cxnId="{B8D4CDCA-CF22-4E5D-8F97-546DEC31C76B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3F48B7D5-6B11-4DEE-A667-41585FDE80C3}">
      <dgm:prSet phldrT="[文本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rgbClr val="5DB8F6"/>
        </a:solidFill>
      </dgm:spPr>
      <dgm:t>
        <a:bodyPr/>
        <a:lstStyle/>
        <a:p>
          <a:r>
            <a:rPr lang="zh-CN" altLang="en-US" sz="24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计算深度</a:t>
          </a:r>
        </a:p>
      </dgm:t>
    </dgm:pt>
    <dgm:pt modelId="{90B06A2A-B0B6-4632-A567-64B805438BA5}" type="parTrans" cxnId="{EE2921F3-2CA7-43B2-AEA2-7778AA6FD334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998A40CD-57C0-4395-88E3-AF2DC0BEC3FB}" type="sibTrans" cxnId="{EE2921F3-2CA7-43B2-AEA2-7778AA6FD334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AFC57A78-F544-4C8E-9112-7CB332087D08}">
      <dgm:prSet phldrT="[文本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4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配置复杂</a:t>
          </a:r>
        </a:p>
      </dgm:t>
    </dgm:pt>
    <dgm:pt modelId="{FE24E9FB-98C4-4695-AA99-E4E9C86C8BC4}" type="parTrans" cxnId="{D313B9A0-7D79-46D8-B537-47712898DF83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FBC42685-7A37-4B1A-BCA1-46D809A6F3C9}" type="sibTrans" cxnId="{D313B9A0-7D79-46D8-B537-47712898DF83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0F0A0129-812B-4280-9300-60B411C0C9FF}">
      <dgm:prSet phldrT="[文本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altLang="zh-CN" sz="3200" dirty="0">
              <a:solidFill>
                <a:schemeClr val="bg1">
                  <a:lumMod val="9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rPr>
            <a:t>RGB-D</a:t>
          </a:r>
          <a:endParaRPr lang="zh-CN" altLang="en-US" sz="3200" dirty="0">
            <a:solidFill>
              <a:schemeClr val="bg1">
                <a:lumMod val="95000"/>
              </a:schemeClr>
            </a:solidFill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DF1B8660-1298-4B92-AC4F-BCA087D50040}" type="parTrans" cxnId="{C162DB60-B878-4B0C-8C61-1433197F54AA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13367D6C-DF64-4215-B932-562AE763BE24}" type="sibTrans" cxnId="{C162DB60-B878-4B0C-8C61-1433197F54AA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148956FA-36D8-44D0-9661-5FF888D46FE3}">
      <dgm:prSet phldrT="[文本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rgbClr val="5DB8F6"/>
        </a:solidFill>
      </dgm:spPr>
      <dgm:t>
        <a:bodyPr/>
        <a:lstStyle/>
        <a:p>
          <a:r>
            <a:rPr lang="zh-CN" altLang="en-US" sz="24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主动测深度</a:t>
          </a:r>
        </a:p>
      </dgm:t>
    </dgm:pt>
    <dgm:pt modelId="{BA30CD93-E749-4DEB-A585-67A028AD78C8}" type="parTrans" cxnId="{8D587F42-FFD2-4BEB-9D62-01DE9346A10B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7F34663A-699B-4F05-9706-E375A9C087DC}" type="sibTrans" cxnId="{8D587F42-FFD2-4BEB-9D62-01DE9346A10B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570000D6-350D-4F85-95B4-B171179D3841}">
      <dgm:prSet phldrT="[文本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4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测量范围小</a:t>
          </a:r>
        </a:p>
      </dgm:t>
    </dgm:pt>
    <dgm:pt modelId="{65F2DFF8-99FA-47EA-81F8-AB6C36A554A7}" type="parTrans" cxnId="{415E3E88-A7C2-48B7-A6DB-476EF05F123B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8FFEBAD0-78E3-4987-9DB4-8F18EF54B01E}" type="sibTrans" cxnId="{415E3E88-A7C2-48B7-A6DB-476EF05F123B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241E612C-B239-4869-AAD9-28DF1500167C}">
      <dgm:prSet phldrT="[文本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4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初始化问题</a:t>
          </a:r>
        </a:p>
      </dgm:t>
    </dgm:pt>
    <dgm:pt modelId="{BD83324F-3CC6-430D-8978-BCDEE253A30D}" type="parTrans" cxnId="{BEDCB219-B4A4-4F63-8A1F-9193EAF0410E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2674CE19-1728-4322-8111-B3270B83CB19}" type="sibTrans" cxnId="{BEDCB219-B4A4-4F63-8A1F-9193EAF0410E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EE77B9AA-0F9C-4216-ADAE-121513B25C4C}">
      <dgm:prSet phldrT="[文本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rgbClr val="5DB8F6"/>
        </a:solidFill>
      </dgm:spPr>
      <dgm:t>
        <a:bodyPr/>
        <a:lstStyle/>
        <a:p>
          <a:r>
            <a:rPr lang="zh-CN" altLang="en-US" sz="24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距离不受限</a:t>
          </a:r>
        </a:p>
      </dgm:t>
    </dgm:pt>
    <dgm:pt modelId="{DEF17A75-D64C-422E-B7D0-E55EA8D97F1A}" type="parTrans" cxnId="{71C3DF94-7E61-4C54-9F93-B0F1E5305731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66DF2018-57FF-4944-8B1B-29520388A4FF}" type="sibTrans" cxnId="{71C3DF94-7E61-4C54-9F93-B0F1E5305731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BCAA9A4F-9D87-43DA-9B25-3EE8708A1B2F}">
      <dgm:prSet phldrT="[文本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4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计算量大</a:t>
          </a:r>
        </a:p>
      </dgm:t>
    </dgm:pt>
    <dgm:pt modelId="{436FD5D5-FE06-43B2-B76B-C684B93F53BC}" type="parTrans" cxnId="{8406DD02-081C-41E7-8236-88A683C30DCE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11B9D891-7B27-4557-9ABC-2D360CFB3FE9}" type="sibTrans" cxnId="{8406DD02-081C-41E7-8236-88A683C30DCE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8F9F5FBE-3A3D-4250-8AB1-A62673EA0AE8}">
      <dgm:prSet phldrT="[文本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rgbClr val="5DB8F6"/>
        </a:solidFill>
      </dgm:spPr>
      <dgm:t>
        <a:bodyPr/>
        <a:lstStyle/>
        <a:p>
          <a:r>
            <a:rPr lang="zh-CN" altLang="en-US" sz="24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距离不受限</a:t>
          </a:r>
        </a:p>
      </dgm:t>
    </dgm:pt>
    <dgm:pt modelId="{391839F7-F4B0-45EE-A01F-792BD2EDE7C2}" type="parTrans" cxnId="{154A3077-D69E-4FB0-9A72-EFF13AA3F4F2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7A326D35-6E8F-431A-82B5-D7387633343D}" type="sibTrans" cxnId="{154A3077-D69E-4FB0-9A72-EFF13AA3F4F2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13C55845-88C6-464A-932D-5E486368AC90}">
      <dgm:prSet phldrT="[文本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rgbClr val="5DB8F6"/>
        </a:solidFill>
      </dgm:spPr>
      <dgm:t>
        <a:bodyPr/>
        <a:lstStyle/>
        <a:p>
          <a:r>
            <a:rPr lang="zh-CN" altLang="en-US" sz="24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重建效果好</a:t>
          </a:r>
        </a:p>
      </dgm:t>
    </dgm:pt>
    <dgm:pt modelId="{CF53AE3D-DCC8-4B8B-BDE9-9EA6F912B5AE}" type="parTrans" cxnId="{EE97E542-A706-4559-95C6-CED0C24EA4F1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B2B48EC1-FE20-4D0E-A5D2-C6600A02D30B}" type="sibTrans" cxnId="{EE97E542-A706-4559-95C6-CED0C24EA4F1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811E3E40-82D3-4699-8805-561D369815D5}">
      <dgm:prSet phldrT="[文本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4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受日光干扰</a:t>
          </a:r>
        </a:p>
      </dgm:t>
    </dgm:pt>
    <dgm:pt modelId="{7F5B2E93-6165-48EA-8B30-ACB7EC77DA1E}" type="parTrans" cxnId="{6582B25F-4EEA-42B9-B4CC-4D139B9CDF14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D9836E54-2D30-4460-9E58-4FF048CB9625}" type="sibTrans" cxnId="{6582B25F-4EEA-42B9-B4CC-4D139B9CDF14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39499C48-4AB1-49A6-9671-D4555B1CAC3F}">
      <dgm:prSet phldrT="[文本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4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受材质干扰</a:t>
          </a:r>
        </a:p>
      </dgm:t>
    </dgm:pt>
    <dgm:pt modelId="{BBB8514A-A5AD-4B78-9D70-94022DF223A1}" type="parTrans" cxnId="{E6D2316C-902E-4CAD-9E73-1264F2EAA794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922FBDAC-3B4C-40A0-9227-38D020556741}" type="sibTrans" cxnId="{E6D2316C-902E-4CAD-9E73-1264F2EAA794}">
      <dgm:prSet/>
      <dgm:spPr/>
      <dgm:t>
        <a:bodyPr/>
        <a:lstStyle/>
        <a:p>
          <a:endParaRPr lang="zh-CN" altLang="en-US" sz="240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3FC6A06C-6ABC-47B2-9230-FFEFBE4BDC0C}" type="pres">
      <dgm:prSet presAssocID="{98CAE626-DE86-4D75-93E4-E811A1AD73A5}" presName="theList" presStyleCnt="0">
        <dgm:presLayoutVars>
          <dgm:dir/>
          <dgm:animLvl val="lvl"/>
          <dgm:resizeHandles val="exact"/>
        </dgm:presLayoutVars>
      </dgm:prSet>
      <dgm:spPr/>
    </dgm:pt>
    <dgm:pt modelId="{7C4D5732-25EF-4A95-8D52-5A5440872E1A}" type="pres">
      <dgm:prSet presAssocID="{87511F1C-84C9-47D4-BCBF-75CE9B262342}" presName="compNode" presStyleCnt="0"/>
      <dgm:spPr/>
    </dgm:pt>
    <dgm:pt modelId="{42744D6B-1674-4B82-B585-4F5F5BBD3847}" type="pres">
      <dgm:prSet presAssocID="{87511F1C-84C9-47D4-BCBF-75CE9B262342}" presName="aNode" presStyleLbl="bgShp" presStyleIdx="0" presStyleCnt="3"/>
      <dgm:spPr/>
    </dgm:pt>
    <dgm:pt modelId="{F807ADCE-2EBC-4730-A2C1-D3252E93EAC5}" type="pres">
      <dgm:prSet presAssocID="{87511F1C-84C9-47D4-BCBF-75CE9B262342}" presName="textNode" presStyleLbl="bgShp" presStyleIdx="0" presStyleCnt="3"/>
      <dgm:spPr/>
    </dgm:pt>
    <dgm:pt modelId="{70C6E15B-7B43-4B81-8D73-AA9A05F516E0}" type="pres">
      <dgm:prSet presAssocID="{87511F1C-84C9-47D4-BCBF-75CE9B262342}" presName="compChildNode" presStyleCnt="0"/>
      <dgm:spPr/>
    </dgm:pt>
    <dgm:pt modelId="{94FD32BE-CE47-4C46-A816-F3BAA54ECDE2}" type="pres">
      <dgm:prSet presAssocID="{87511F1C-84C9-47D4-BCBF-75CE9B262342}" presName="theInnerList" presStyleCnt="0"/>
      <dgm:spPr/>
    </dgm:pt>
    <dgm:pt modelId="{4AC3EC6E-308F-4DD3-9636-0E02D19D1A12}" type="pres">
      <dgm:prSet presAssocID="{0561D4AF-F7C7-44CE-8222-9461A4287D54}" presName="childNode" presStyleLbl="node1" presStyleIdx="0" presStyleCnt="13">
        <dgm:presLayoutVars>
          <dgm:bulletEnabled val="1"/>
        </dgm:presLayoutVars>
      </dgm:prSet>
      <dgm:spPr/>
    </dgm:pt>
    <dgm:pt modelId="{AD79DDD9-D082-4BDC-9844-E94295E2BD6B}" type="pres">
      <dgm:prSet presAssocID="{0561D4AF-F7C7-44CE-8222-9461A4287D54}" presName="aSpace2" presStyleCnt="0"/>
      <dgm:spPr/>
    </dgm:pt>
    <dgm:pt modelId="{26B5AF5F-140A-41F7-A860-A2579D51BA6A}" type="pres">
      <dgm:prSet presAssocID="{EE77B9AA-0F9C-4216-ADAE-121513B25C4C}" presName="childNode" presStyleLbl="node1" presStyleIdx="1" presStyleCnt="13">
        <dgm:presLayoutVars>
          <dgm:bulletEnabled val="1"/>
        </dgm:presLayoutVars>
      </dgm:prSet>
      <dgm:spPr/>
    </dgm:pt>
    <dgm:pt modelId="{B5A9E048-0EF8-4C0E-8271-DA7CD3D0AEC5}" type="pres">
      <dgm:prSet presAssocID="{EE77B9AA-0F9C-4216-ADAE-121513B25C4C}" presName="aSpace2" presStyleCnt="0"/>
      <dgm:spPr/>
    </dgm:pt>
    <dgm:pt modelId="{82281F6F-84D4-4359-BA93-12660CA5E866}" type="pres">
      <dgm:prSet presAssocID="{4610655C-1F9E-4677-BBAF-813B56FD8CFE}" presName="childNode" presStyleLbl="node1" presStyleIdx="2" presStyleCnt="13">
        <dgm:presLayoutVars>
          <dgm:bulletEnabled val="1"/>
        </dgm:presLayoutVars>
      </dgm:prSet>
      <dgm:spPr/>
    </dgm:pt>
    <dgm:pt modelId="{610BD24E-20C3-4CB8-9E03-EA801A1005CF}" type="pres">
      <dgm:prSet presAssocID="{4610655C-1F9E-4677-BBAF-813B56FD8CFE}" presName="aSpace2" presStyleCnt="0"/>
      <dgm:spPr/>
    </dgm:pt>
    <dgm:pt modelId="{69567C2F-F1B5-4048-891B-487CA00A5ADB}" type="pres">
      <dgm:prSet presAssocID="{241E612C-B239-4869-AAD9-28DF1500167C}" presName="childNode" presStyleLbl="node1" presStyleIdx="3" presStyleCnt="13">
        <dgm:presLayoutVars>
          <dgm:bulletEnabled val="1"/>
        </dgm:presLayoutVars>
      </dgm:prSet>
      <dgm:spPr/>
    </dgm:pt>
    <dgm:pt modelId="{9B572CA9-A581-4BF1-998F-0B3DAF6F4549}" type="pres">
      <dgm:prSet presAssocID="{87511F1C-84C9-47D4-BCBF-75CE9B262342}" presName="aSpace" presStyleCnt="0"/>
      <dgm:spPr/>
    </dgm:pt>
    <dgm:pt modelId="{F3EAFEF6-3C10-450E-B6BC-44901943E021}" type="pres">
      <dgm:prSet presAssocID="{16AC6DE5-9C0A-4432-A612-31ECA0FAF6B5}" presName="compNode" presStyleCnt="0"/>
      <dgm:spPr/>
    </dgm:pt>
    <dgm:pt modelId="{1C0DB92C-EC17-41B4-A92C-8F88235AA500}" type="pres">
      <dgm:prSet presAssocID="{16AC6DE5-9C0A-4432-A612-31ECA0FAF6B5}" presName="aNode" presStyleLbl="bgShp" presStyleIdx="1" presStyleCnt="3"/>
      <dgm:spPr/>
    </dgm:pt>
    <dgm:pt modelId="{7C76C5F6-E5E4-4431-8732-D04A539EBEF4}" type="pres">
      <dgm:prSet presAssocID="{16AC6DE5-9C0A-4432-A612-31ECA0FAF6B5}" presName="textNode" presStyleLbl="bgShp" presStyleIdx="1" presStyleCnt="3"/>
      <dgm:spPr/>
    </dgm:pt>
    <dgm:pt modelId="{42347342-6F53-499A-A235-D4CF4E6A1D4D}" type="pres">
      <dgm:prSet presAssocID="{16AC6DE5-9C0A-4432-A612-31ECA0FAF6B5}" presName="compChildNode" presStyleCnt="0"/>
      <dgm:spPr/>
    </dgm:pt>
    <dgm:pt modelId="{87EA0390-0C3D-4CDB-AAC0-CCA231BAC244}" type="pres">
      <dgm:prSet presAssocID="{16AC6DE5-9C0A-4432-A612-31ECA0FAF6B5}" presName="theInnerList" presStyleCnt="0"/>
      <dgm:spPr/>
    </dgm:pt>
    <dgm:pt modelId="{5955EADA-B6F2-42A9-8F25-80CDC0D30CC3}" type="pres">
      <dgm:prSet presAssocID="{3F48B7D5-6B11-4DEE-A667-41585FDE80C3}" presName="childNode" presStyleLbl="node1" presStyleIdx="4" presStyleCnt="13">
        <dgm:presLayoutVars>
          <dgm:bulletEnabled val="1"/>
        </dgm:presLayoutVars>
      </dgm:prSet>
      <dgm:spPr/>
    </dgm:pt>
    <dgm:pt modelId="{0DBFE29C-A0EC-4534-A5ED-01DA14265A4B}" type="pres">
      <dgm:prSet presAssocID="{3F48B7D5-6B11-4DEE-A667-41585FDE80C3}" presName="aSpace2" presStyleCnt="0"/>
      <dgm:spPr/>
    </dgm:pt>
    <dgm:pt modelId="{E942AB79-A99C-4B21-9A60-C5690BF4F55F}" type="pres">
      <dgm:prSet presAssocID="{8F9F5FBE-3A3D-4250-8AB1-A62673EA0AE8}" presName="childNode" presStyleLbl="node1" presStyleIdx="5" presStyleCnt="13">
        <dgm:presLayoutVars>
          <dgm:bulletEnabled val="1"/>
        </dgm:presLayoutVars>
      </dgm:prSet>
      <dgm:spPr/>
    </dgm:pt>
    <dgm:pt modelId="{58F9B784-DA56-4F9C-952D-AB5A41C82E4E}" type="pres">
      <dgm:prSet presAssocID="{8F9F5FBE-3A3D-4250-8AB1-A62673EA0AE8}" presName="aSpace2" presStyleCnt="0"/>
      <dgm:spPr/>
    </dgm:pt>
    <dgm:pt modelId="{366A685F-01AE-4FF9-BEFA-63D9C4CA5469}" type="pres">
      <dgm:prSet presAssocID="{AFC57A78-F544-4C8E-9112-7CB332087D08}" presName="childNode" presStyleLbl="node1" presStyleIdx="6" presStyleCnt="13">
        <dgm:presLayoutVars>
          <dgm:bulletEnabled val="1"/>
        </dgm:presLayoutVars>
      </dgm:prSet>
      <dgm:spPr/>
    </dgm:pt>
    <dgm:pt modelId="{78F53742-B645-43C1-80AA-10255E485550}" type="pres">
      <dgm:prSet presAssocID="{AFC57A78-F544-4C8E-9112-7CB332087D08}" presName="aSpace2" presStyleCnt="0"/>
      <dgm:spPr/>
    </dgm:pt>
    <dgm:pt modelId="{C573D1D2-CEC0-4FA4-B1A0-C08EC321769A}" type="pres">
      <dgm:prSet presAssocID="{BCAA9A4F-9D87-43DA-9B25-3EE8708A1B2F}" presName="childNode" presStyleLbl="node1" presStyleIdx="7" presStyleCnt="13">
        <dgm:presLayoutVars>
          <dgm:bulletEnabled val="1"/>
        </dgm:presLayoutVars>
      </dgm:prSet>
      <dgm:spPr/>
    </dgm:pt>
    <dgm:pt modelId="{9A320BB3-D987-43D6-86EC-14886512DE99}" type="pres">
      <dgm:prSet presAssocID="{16AC6DE5-9C0A-4432-A612-31ECA0FAF6B5}" presName="aSpace" presStyleCnt="0"/>
      <dgm:spPr/>
    </dgm:pt>
    <dgm:pt modelId="{3654A336-5487-4A36-961F-47EBDDAE7663}" type="pres">
      <dgm:prSet presAssocID="{0F0A0129-812B-4280-9300-60B411C0C9FF}" presName="compNode" presStyleCnt="0"/>
      <dgm:spPr/>
    </dgm:pt>
    <dgm:pt modelId="{1B70F503-7B5B-4A00-887C-370D629A7B09}" type="pres">
      <dgm:prSet presAssocID="{0F0A0129-812B-4280-9300-60B411C0C9FF}" presName="aNode" presStyleLbl="bgShp" presStyleIdx="2" presStyleCnt="3"/>
      <dgm:spPr/>
    </dgm:pt>
    <dgm:pt modelId="{FBB9D8D9-1267-426A-9171-FA368B922403}" type="pres">
      <dgm:prSet presAssocID="{0F0A0129-812B-4280-9300-60B411C0C9FF}" presName="textNode" presStyleLbl="bgShp" presStyleIdx="2" presStyleCnt="3"/>
      <dgm:spPr/>
    </dgm:pt>
    <dgm:pt modelId="{1E0B02F9-7AAB-4257-9720-3ADD41FEEA80}" type="pres">
      <dgm:prSet presAssocID="{0F0A0129-812B-4280-9300-60B411C0C9FF}" presName="compChildNode" presStyleCnt="0"/>
      <dgm:spPr/>
    </dgm:pt>
    <dgm:pt modelId="{44E20410-6176-4F1E-9D05-555B503D4BDE}" type="pres">
      <dgm:prSet presAssocID="{0F0A0129-812B-4280-9300-60B411C0C9FF}" presName="theInnerList" presStyleCnt="0"/>
      <dgm:spPr/>
    </dgm:pt>
    <dgm:pt modelId="{63990867-B1BF-4E47-A908-02531E3168F5}" type="pres">
      <dgm:prSet presAssocID="{148956FA-36D8-44D0-9661-5FF888D46FE3}" presName="childNode" presStyleLbl="node1" presStyleIdx="8" presStyleCnt="13">
        <dgm:presLayoutVars>
          <dgm:bulletEnabled val="1"/>
        </dgm:presLayoutVars>
      </dgm:prSet>
      <dgm:spPr/>
    </dgm:pt>
    <dgm:pt modelId="{B995FAFB-EE59-4451-9447-974B04801B51}" type="pres">
      <dgm:prSet presAssocID="{148956FA-36D8-44D0-9661-5FF888D46FE3}" presName="aSpace2" presStyleCnt="0"/>
      <dgm:spPr/>
    </dgm:pt>
    <dgm:pt modelId="{3E901A44-6D5C-455B-A31F-058C48D53CBC}" type="pres">
      <dgm:prSet presAssocID="{13C55845-88C6-464A-932D-5E486368AC90}" presName="childNode" presStyleLbl="node1" presStyleIdx="9" presStyleCnt="13">
        <dgm:presLayoutVars>
          <dgm:bulletEnabled val="1"/>
        </dgm:presLayoutVars>
      </dgm:prSet>
      <dgm:spPr/>
    </dgm:pt>
    <dgm:pt modelId="{1E78C9BA-5197-4AB4-A007-49F9F6AFD5FC}" type="pres">
      <dgm:prSet presAssocID="{13C55845-88C6-464A-932D-5E486368AC90}" presName="aSpace2" presStyleCnt="0"/>
      <dgm:spPr/>
    </dgm:pt>
    <dgm:pt modelId="{F1B90C69-414C-4FC1-BA39-E1266D6EDF22}" type="pres">
      <dgm:prSet presAssocID="{570000D6-350D-4F85-95B4-B171179D3841}" presName="childNode" presStyleLbl="node1" presStyleIdx="10" presStyleCnt="13">
        <dgm:presLayoutVars>
          <dgm:bulletEnabled val="1"/>
        </dgm:presLayoutVars>
      </dgm:prSet>
      <dgm:spPr/>
    </dgm:pt>
    <dgm:pt modelId="{7F9FF2F6-8990-402B-A3C5-CBBDE0DB8185}" type="pres">
      <dgm:prSet presAssocID="{570000D6-350D-4F85-95B4-B171179D3841}" presName="aSpace2" presStyleCnt="0"/>
      <dgm:spPr/>
    </dgm:pt>
    <dgm:pt modelId="{DB4784B6-725C-49C8-81D7-156479A1A108}" type="pres">
      <dgm:prSet presAssocID="{811E3E40-82D3-4699-8805-561D369815D5}" presName="childNode" presStyleLbl="node1" presStyleIdx="11" presStyleCnt="13">
        <dgm:presLayoutVars>
          <dgm:bulletEnabled val="1"/>
        </dgm:presLayoutVars>
      </dgm:prSet>
      <dgm:spPr/>
    </dgm:pt>
    <dgm:pt modelId="{3B90712F-EFCD-4786-A8C0-3ADBD765A449}" type="pres">
      <dgm:prSet presAssocID="{811E3E40-82D3-4699-8805-561D369815D5}" presName="aSpace2" presStyleCnt="0"/>
      <dgm:spPr/>
    </dgm:pt>
    <dgm:pt modelId="{126BC5DF-7A7B-4736-A8D2-719474122BD8}" type="pres">
      <dgm:prSet presAssocID="{39499C48-4AB1-49A6-9671-D4555B1CAC3F}" presName="childNode" presStyleLbl="node1" presStyleIdx="12" presStyleCnt="13">
        <dgm:presLayoutVars>
          <dgm:bulletEnabled val="1"/>
        </dgm:presLayoutVars>
      </dgm:prSet>
      <dgm:spPr/>
    </dgm:pt>
  </dgm:ptLst>
  <dgm:cxnLst>
    <dgm:cxn modelId="{46B34D00-BA43-4181-ADD3-C514DC676715}" type="presOf" srcId="{87511F1C-84C9-47D4-BCBF-75CE9B262342}" destId="{42744D6B-1674-4B82-B585-4F5F5BBD3847}" srcOrd="0" destOrd="0" presId="urn:microsoft.com/office/officeart/2005/8/layout/lProcess2"/>
    <dgm:cxn modelId="{40708201-27E8-4E8B-A294-2C268FF42A92}" type="presOf" srcId="{39499C48-4AB1-49A6-9671-D4555B1CAC3F}" destId="{126BC5DF-7A7B-4736-A8D2-719474122BD8}" srcOrd="0" destOrd="0" presId="urn:microsoft.com/office/officeart/2005/8/layout/lProcess2"/>
    <dgm:cxn modelId="{8406DD02-081C-41E7-8236-88A683C30DCE}" srcId="{16AC6DE5-9C0A-4432-A612-31ECA0FAF6B5}" destId="{BCAA9A4F-9D87-43DA-9B25-3EE8708A1B2F}" srcOrd="3" destOrd="0" parTransId="{436FD5D5-FE06-43B2-B76B-C684B93F53BC}" sibTransId="{11B9D891-7B27-4557-9ABC-2D360CFB3FE9}"/>
    <dgm:cxn modelId="{50659E06-C7C0-4BC8-BD20-90CAC2662F26}" type="presOf" srcId="{0F0A0129-812B-4280-9300-60B411C0C9FF}" destId="{FBB9D8D9-1267-426A-9171-FA368B922403}" srcOrd="1" destOrd="0" presId="urn:microsoft.com/office/officeart/2005/8/layout/lProcess2"/>
    <dgm:cxn modelId="{CF48190A-BE0C-4E0B-BC3E-C475474884E0}" srcId="{87511F1C-84C9-47D4-BCBF-75CE9B262342}" destId="{0561D4AF-F7C7-44CE-8222-9461A4287D54}" srcOrd="0" destOrd="0" parTransId="{BBB745E0-0ECB-4125-BDB7-FBA628985E79}" sibTransId="{E9A93E0B-59AF-4396-A6C0-2C716FC9B1D2}"/>
    <dgm:cxn modelId="{BEDCB219-B4A4-4F63-8A1F-9193EAF0410E}" srcId="{87511F1C-84C9-47D4-BCBF-75CE9B262342}" destId="{241E612C-B239-4869-AAD9-28DF1500167C}" srcOrd="3" destOrd="0" parTransId="{BD83324F-3CC6-430D-8978-BCDEE253A30D}" sibTransId="{2674CE19-1728-4322-8111-B3270B83CB19}"/>
    <dgm:cxn modelId="{A9FF2C1D-97CF-40C1-ACAB-1FD116972F41}" type="presOf" srcId="{570000D6-350D-4F85-95B4-B171179D3841}" destId="{F1B90C69-414C-4FC1-BA39-E1266D6EDF22}" srcOrd="0" destOrd="0" presId="urn:microsoft.com/office/officeart/2005/8/layout/lProcess2"/>
    <dgm:cxn modelId="{C4EBF324-0BB8-4D85-A2AA-BCB075F97302}" type="presOf" srcId="{148956FA-36D8-44D0-9661-5FF888D46FE3}" destId="{63990867-B1BF-4E47-A908-02531E3168F5}" srcOrd="0" destOrd="0" presId="urn:microsoft.com/office/officeart/2005/8/layout/lProcess2"/>
    <dgm:cxn modelId="{D78CE33A-24F0-42CE-B19D-81AA626CE9C1}" srcId="{87511F1C-84C9-47D4-BCBF-75CE9B262342}" destId="{4610655C-1F9E-4677-BBAF-813B56FD8CFE}" srcOrd="2" destOrd="0" parTransId="{9A78E10F-FF9C-45D0-B658-C2712C31B0C8}" sibTransId="{90293E5B-A950-49E8-B490-57D57344108B}"/>
    <dgm:cxn modelId="{6582B25F-4EEA-42B9-B4CC-4D139B9CDF14}" srcId="{0F0A0129-812B-4280-9300-60B411C0C9FF}" destId="{811E3E40-82D3-4699-8805-561D369815D5}" srcOrd="3" destOrd="0" parTransId="{7F5B2E93-6165-48EA-8B30-ACB7EC77DA1E}" sibTransId="{D9836E54-2D30-4460-9E58-4FF048CB9625}"/>
    <dgm:cxn modelId="{C162DB60-B878-4B0C-8C61-1433197F54AA}" srcId="{98CAE626-DE86-4D75-93E4-E811A1AD73A5}" destId="{0F0A0129-812B-4280-9300-60B411C0C9FF}" srcOrd="2" destOrd="0" parTransId="{DF1B8660-1298-4B92-AC4F-BCA087D50040}" sibTransId="{13367D6C-DF64-4215-B932-562AE763BE24}"/>
    <dgm:cxn modelId="{8D587F42-FFD2-4BEB-9D62-01DE9346A10B}" srcId="{0F0A0129-812B-4280-9300-60B411C0C9FF}" destId="{148956FA-36D8-44D0-9661-5FF888D46FE3}" srcOrd="0" destOrd="0" parTransId="{BA30CD93-E749-4DEB-A585-67A028AD78C8}" sibTransId="{7F34663A-699B-4F05-9706-E375A9C087DC}"/>
    <dgm:cxn modelId="{EE97E542-A706-4559-95C6-CED0C24EA4F1}" srcId="{0F0A0129-812B-4280-9300-60B411C0C9FF}" destId="{13C55845-88C6-464A-932D-5E486368AC90}" srcOrd="1" destOrd="0" parTransId="{CF53AE3D-DCC8-4B8B-BDE9-9EA6F912B5AE}" sibTransId="{B2B48EC1-FE20-4D0E-A5D2-C6600A02D30B}"/>
    <dgm:cxn modelId="{E6D2316C-902E-4CAD-9E73-1264F2EAA794}" srcId="{0F0A0129-812B-4280-9300-60B411C0C9FF}" destId="{39499C48-4AB1-49A6-9671-D4555B1CAC3F}" srcOrd="4" destOrd="0" parTransId="{BBB8514A-A5AD-4B78-9D70-94022DF223A1}" sibTransId="{922FBDAC-3B4C-40A0-9227-38D020556741}"/>
    <dgm:cxn modelId="{6F557D50-A4D5-42C5-90F1-ADA33C8F4A82}" type="presOf" srcId="{3F48B7D5-6B11-4DEE-A667-41585FDE80C3}" destId="{5955EADA-B6F2-42A9-8F25-80CDC0D30CC3}" srcOrd="0" destOrd="0" presId="urn:microsoft.com/office/officeart/2005/8/layout/lProcess2"/>
    <dgm:cxn modelId="{154A3077-D69E-4FB0-9A72-EFF13AA3F4F2}" srcId="{16AC6DE5-9C0A-4432-A612-31ECA0FAF6B5}" destId="{8F9F5FBE-3A3D-4250-8AB1-A62673EA0AE8}" srcOrd="1" destOrd="0" parTransId="{391839F7-F4B0-45EE-A01F-792BD2EDE7C2}" sibTransId="{7A326D35-6E8F-431A-82B5-D7387633343D}"/>
    <dgm:cxn modelId="{7F10897B-EADD-4F31-8A9F-5688072ABB88}" type="presOf" srcId="{AFC57A78-F544-4C8E-9112-7CB332087D08}" destId="{366A685F-01AE-4FF9-BEFA-63D9C4CA5469}" srcOrd="0" destOrd="0" presId="urn:microsoft.com/office/officeart/2005/8/layout/lProcess2"/>
    <dgm:cxn modelId="{415E3E88-A7C2-48B7-A6DB-476EF05F123B}" srcId="{0F0A0129-812B-4280-9300-60B411C0C9FF}" destId="{570000D6-350D-4F85-95B4-B171179D3841}" srcOrd="2" destOrd="0" parTransId="{65F2DFF8-99FA-47EA-81F8-AB6C36A554A7}" sibTransId="{8FFEBAD0-78E3-4987-9DB4-8F18EF54B01E}"/>
    <dgm:cxn modelId="{B597F089-9137-422A-A42B-B8CE8936F3DB}" type="presOf" srcId="{87511F1C-84C9-47D4-BCBF-75CE9B262342}" destId="{F807ADCE-2EBC-4730-A2C1-D3252E93EAC5}" srcOrd="1" destOrd="0" presId="urn:microsoft.com/office/officeart/2005/8/layout/lProcess2"/>
    <dgm:cxn modelId="{CC4CA090-0A30-4AFE-86FE-11A55C865E98}" type="presOf" srcId="{BCAA9A4F-9D87-43DA-9B25-3EE8708A1B2F}" destId="{C573D1D2-CEC0-4FA4-B1A0-C08EC321769A}" srcOrd="0" destOrd="0" presId="urn:microsoft.com/office/officeart/2005/8/layout/lProcess2"/>
    <dgm:cxn modelId="{2FA5EB90-708F-4802-B045-3D17234F3B91}" type="presOf" srcId="{4610655C-1F9E-4677-BBAF-813B56FD8CFE}" destId="{82281F6F-84D4-4359-BA93-12660CA5E866}" srcOrd="0" destOrd="0" presId="urn:microsoft.com/office/officeart/2005/8/layout/lProcess2"/>
    <dgm:cxn modelId="{71C3DF94-7E61-4C54-9F93-B0F1E5305731}" srcId="{87511F1C-84C9-47D4-BCBF-75CE9B262342}" destId="{EE77B9AA-0F9C-4216-ADAE-121513B25C4C}" srcOrd="1" destOrd="0" parTransId="{DEF17A75-D64C-422E-B7D0-E55EA8D97F1A}" sibTransId="{66DF2018-57FF-4944-8B1B-29520388A4FF}"/>
    <dgm:cxn modelId="{D313B9A0-7D79-46D8-B537-47712898DF83}" srcId="{16AC6DE5-9C0A-4432-A612-31ECA0FAF6B5}" destId="{AFC57A78-F544-4C8E-9112-7CB332087D08}" srcOrd="2" destOrd="0" parTransId="{FE24E9FB-98C4-4695-AA99-E4E9C86C8BC4}" sibTransId="{FBC42685-7A37-4B1A-BCA1-46D809A6F3C9}"/>
    <dgm:cxn modelId="{5BFB33AB-257D-4EF9-8688-C3F5440488C5}" type="presOf" srcId="{811E3E40-82D3-4699-8805-561D369815D5}" destId="{DB4784B6-725C-49C8-81D7-156479A1A108}" srcOrd="0" destOrd="0" presId="urn:microsoft.com/office/officeart/2005/8/layout/lProcess2"/>
    <dgm:cxn modelId="{6169FDBF-CBDB-4DCE-82CD-8827D8D281EF}" type="presOf" srcId="{8F9F5FBE-3A3D-4250-8AB1-A62673EA0AE8}" destId="{E942AB79-A99C-4B21-9A60-C5690BF4F55F}" srcOrd="0" destOrd="0" presId="urn:microsoft.com/office/officeart/2005/8/layout/lProcess2"/>
    <dgm:cxn modelId="{15B7A7C1-9F7F-4F51-B8F7-E38EBDB3B91D}" type="presOf" srcId="{13C55845-88C6-464A-932D-5E486368AC90}" destId="{3E901A44-6D5C-455B-A31F-058C48D53CBC}" srcOrd="0" destOrd="0" presId="urn:microsoft.com/office/officeart/2005/8/layout/lProcess2"/>
    <dgm:cxn modelId="{B8D4CDCA-CF22-4E5D-8F97-546DEC31C76B}" srcId="{98CAE626-DE86-4D75-93E4-E811A1AD73A5}" destId="{16AC6DE5-9C0A-4432-A612-31ECA0FAF6B5}" srcOrd="1" destOrd="0" parTransId="{40A454C3-3F6D-4756-A5ED-774DF8AA1E3E}" sibTransId="{24F34317-CFC5-4039-911E-D206A9108EFD}"/>
    <dgm:cxn modelId="{D317A4CD-5769-4A97-971F-8F94DA101C6A}" type="presOf" srcId="{16AC6DE5-9C0A-4432-A612-31ECA0FAF6B5}" destId="{1C0DB92C-EC17-41B4-A92C-8F88235AA500}" srcOrd="0" destOrd="0" presId="urn:microsoft.com/office/officeart/2005/8/layout/lProcess2"/>
    <dgm:cxn modelId="{B825A2DE-DB42-46A3-91C3-1901E33F448C}" type="presOf" srcId="{98CAE626-DE86-4D75-93E4-E811A1AD73A5}" destId="{3FC6A06C-6ABC-47B2-9230-FFEFBE4BDC0C}" srcOrd="0" destOrd="0" presId="urn:microsoft.com/office/officeart/2005/8/layout/lProcess2"/>
    <dgm:cxn modelId="{EFF78AE0-734B-4161-848D-1A970AB27230}" type="presOf" srcId="{16AC6DE5-9C0A-4432-A612-31ECA0FAF6B5}" destId="{7C76C5F6-E5E4-4431-8732-D04A539EBEF4}" srcOrd="1" destOrd="0" presId="urn:microsoft.com/office/officeart/2005/8/layout/lProcess2"/>
    <dgm:cxn modelId="{5067BEE9-DB59-4A50-A3F8-43A2E2E8689B}" type="presOf" srcId="{0F0A0129-812B-4280-9300-60B411C0C9FF}" destId="{1B70F503-7B5B-4A00-887C-370D629A7B09}" srcOrd="0" destOrd="0" presId="urn:microsoft.com/office/officeart/2005/8/layout/lProcess2"/>
    <dgm:cxn modelId="{E26881ED-037D-4E90-9550-1DA8E7B86DC8}" type="presOf" srcId="{241E612C-B239-4869-AAD9-28DF1500167C}" destId="{69567C2F-F1B5-4048-891B-487CA00A5ADB}" srcOrd="0" destOrd="0" presId="urn:microsoft.com/office/officeart/2005/8/layout/lProcess2"/>
    <dgm:cxn modelId="{8A263FF1-5253-4FC3-87FE-64BBB55E241F}" srcId="{98CAE626-DE86-4D75-93E4-E811A1AD73A5}" destId="{87511F1C-84C9-47D4-BCBF-75CE9B262342}" srcOrd="0" destOrd="0" parTransId="{7D5CF165-8B6D-4A6D-B9CB-BCF6F388467B}" sibTransId="{FA79B4B3-A9E3-4182-B89C-2786672D221B}"/>
    <dgm:cxn modelId="{B87409F3-B755-4CD4-B54C-961EAAE86AFC}" type="presOf" srcId="{0561D4AF-F7C7-44CE-8222-9461A4287D54}" destId="{4AC3EC6E-308F-4DD3-9636-0E02D19D1A12}" srcOrd="0" destOrd="0" presId="urn:microsoft.com/office/officeart/2005/8/layout/lProcess2"/>
    <dgm:cxn modelId="{EE2921F3-2CA7-43B2-AEA2-7778AA6FD334}" srcId="{16AC6DE5-9C0A-4432-A612-31ECA0FAF6B5}" destId="{3F48B7D5-6B11-4DEE-A667-41585FDE80C3}" srcOrd="0" destOrd="0" parTransId="{90B06A2A-B0B6-4632-A567-64B805438BA5}" sibTransId="{998A40CD-57C0-4395-88E3-AF2DC0BEC3FB}"/>
    <dgm:cxn modelId="{BD9F8DFC-5EAF-471B-A22C-90D3C0488455}" type="presOf" srcId="{EE77B9AA-0F9C-4216-ADAE-121513B25C4C}" destId="{26B5AF5F-140A-41F7-A860-A2579D51BA6A}" srcOrd="0" destOrd="0" presId="urn:microsoft.com/office/officeart/2005/8/layout/lProcess2"/>
    <dgm:cxn modelId="{AE872D69-CA07-4D61-A285-47B425975735}" type="presParOf" srcId="{3FC6A06C-6ABC-47B2-9230-FFEFBE4BDC0C}" destId="{7C4D5732-25EF-4A95-8D52-5A5440872E1A}" srcOrd="0" destOrd="0" presId="urn:microsoft.com/office/officeart/2005/8/layout/lProcess2"/>
    <dgm:cxn modelId="{7B94C587-C676-4FEF-919F-1C3B66DEB636}" type="presParOf" srcId="{7C4D5732-25EF-4A95-8D52-5A5440872E1A}" destId="{42744D6B-1674-4B82-B585-4F5F5BBD3847}" srcOrd="0" destOrd="0" presId="urn:microsoft.com/office/officeart/2005/8/layout/lProcess2"/>
    <dgm:cxn modelId="{0CD2F3EE-E3D2-4D3A-94E6-81ECB8B14B10}" type="presParOf" srcId="{7C4D5732-25EF-4A95-8D52-5A5440872E1A}" destId="{F807ADCE-2EBC-4730-A2C1-D3252E93EAC5}" srcOrd="1" destOrd="0" presId="urn:microsoft.com/office/officeart/2005/8/layout/lProcess2"/>
    <dgm:cxn modelId="{2F398945-B9D0-4833-A3D2-95F0B1B72E64}" type="presParOf" srcId="{7C4D5732-25EF-4A95-8D52-5A5440872E1A}" destId="{70C6E15B-7B43-4B81-8D73-AA9A05F516E0}" srcOrd="2" destOrd="0" presId="urn:microsoft.com/office/officeart/2005/8/layout/lProcess2"/>
    <dgm:cxn modelId="{023242F1-375F-484B-9781-41B95880B6F6}" type="presParOf" srcId="{70C6E15B-7B43-4B81-8D73-AA9A05F516E0}" destId="{94FD32BE-CE47-4C46-A816-F3BAA54ECDE2}" srcOrd="0" destOrd="0" presId="urn:microsoft.com/office/officeart/2005/8/layout/lProcess2"/>
    <dgm:cxn modelId="{E90D47C4-A613-4B4F-822F-90424784BC63}" type="presParOf" srcId="{94FD32BE-CE47-4C46-A816-F3BAA54ECDE2}" destId="{4AC3EC6E-308F-4DD3-9636-0E02D19D1A12}" srcOrd="0" destOrd="0" presId="urn:microsoft.com/office/officeart/2005/8/layout/lProcess2"/>
    <dgm:cxn modelId="{836A9FBC-3008-4277-AD56-3242D6B9921B}" type="presParOf" srcId="{94FD32BE-CE47-4C46-A816-F3BAA54ECDE2}" destId="{AD79DDD9-D082-4BDC-9844-E94295E2BD6B}" srcOrd="1" destOrd="0" presId="urn:microsoft.com/office/officeart/2005/8/layout/lProcess2"/>
    <dgm:cxn modelId="{67DB23CF-D510-4C7F-9C17-52DD5A8C3C8A}" type="presParOf" srcId="{94FD32BE-CE47-4C46-A816-F3BAA54ECDE2}" destId="{26B5AF5F-140A-41F7-A860-A2579D51BA6A}" srcOrd="2" destOrd="0" presId="urn:microsoft.com/office/officeart/2005/8/layout/lProcess2"/>
    <dgm:cxn modelId="{1F1DA83D-C184-4387-804C-9C02DAAB8DE7}" type="presParOf" srcId="{94FD32BE-CE47-4C46-A816-F3BAA54ECDE2}" destId="{B5A9E048-0EF8-4C0E-8271-DA7CD3D0AEC5}" srcOrd="3" destOrd="0" presId="urn:microsoft.com/office/officeart/2005/8/layout/lProcess2"/>
    <dgm:cxn modelId="{B98353FA-6340-44A4-B3F9-0BAC936B65BA}" type="presParOf" srcId="{94FD32BE-CE47-4C46-A816-F3BAA54ECDE2}" destId="{82281F6F-84D4-4359-BA93-12660CA5E866}" srcOrd="4" destOrd="0" presId="urn:microsoft.com/office/officeart/2005/8/layout/lProcess2"/>
    <dgm:cxn modelId="{E7B8719E-AD68-4663-BFC6-1B06E5C37856}" type="presParOf" srcId="{94FD32BE-CE47-4C46-A816-F3BAA54ECDE2}" destId="{610BD24E-20C3-4CB8-9E03-EA801A1005CF}" srcOrd="5" destOrd="0" presId="urn:microsoft.com/office/officeart/2005/8/layout/lProcess2"/>
    <dgm:cxn modelId="{0DE9358A-5219-4067-A543-56F84C036EE5}" type="presParOf" srcId="{94FD32BE-CE47-4C46-A816-F3BAA54ECDE2}" destId="{69567C2F-F1B5-4048-891B-487CA00A5ADB}" srcOrd="6" destOrd="0" presId="urn:microsoft.com/office/officeart/2005/8/layout/lProcess2"/>
    <dgm:cxn modelId="{4A333A82-522A-4AC8-BB39-213330DFCCF5}" type="presParOf" srcId="{3FC6A06C-6ABC-47B2-9230-FFEFBE4BDC0C}" destId="{9B572CA9-A581-4BF1-998F-0B3DAF6F4549}" srcOrd="1" destOrd="0" presId="urn:microsoft.com/office/officeart/2005/8/layout/lProcess2"/>
    <dgm:cxn modelId="{2D712838-1FA7-4165-B0E6-DDA22ED22E34}" type="presParOf" srcId="{3FC6A06C-6ABC-47B2-9230-FFEFBE4BDC0C}" destId="{F3EAFEF6-3C10-450E-B6BC-44901943E021}" srcOrd="2" destOrd="0" presId="urn:microsoft.com/office/officeart/2005/8/layout/lProcess2"/>
    <dgm:cxn modelId="{C29E4798-5ECC-42DB-92F8-3F07566DB782}" type="presParOf" srcId="{F3EAFEF6-3C10-450E-B6BC-44901943E021}" destId="{1C0DB92C-EC17-41B4-A92C-8F88235AA500}" srcOrd="0" destOrd="0" presId="urn:microsoft.com/office/officeart/2005/8/layout/lProcess2"/>
    <dgm:cxn modelId="{8E442ED7-8FBF-46BD-A970-9BD098E20D49}" type="presParOf" srcId="{F3EAFEF6-3C10-450E-B6BC-44901943E021}" destId="{7C76C5F6-E5E4-4431-8732-D04A539EBEF4}" srcOrd="1" destOrd="0" presId="urn:microsoft.com/office/officeart/2005/8/layout/lProcess2"/>
    <dgm:cxn modelId="{0D18CFE4-F958-433B-94E6-109C973D5DD1}" type="presParOf" srcId="{F3EAFEF6-3C10-450E-B6BC-44901943E021}" destId="{42347342-6F53-499A-A235-D4CF4E6A1D4D}" srcOrd="2" destOrd="0" presId="urn:microsoft.com/office/officeart/2005/8/layout/lProcess2"/>
    <dgm:cxn modelId="{E2591BAC-FABE-4501-91B1-39944FC4AD49}" type="presParOf" srcId="{42347342-6F53-499A-A235-D4CF4E6A1D4D}" destId="{87EA0390-0C3D-4CDB-AAC0-CCA231BAC244}" srcOrd="0" destOrd="0" presId="urn:microsoft.com/office/officeart/2005/8/layout/lProcess2"/>
    <dgm:cxn modelId="{89F42862-1934-4715-9615-7B57649AC8C8}" type="presParOf" srcId="{87EA0390-0C3D-4CDB-AAC0-CCA231BAC244}" destId="{5955EADA-B6F2-42A9-8F25-80CDC0D30CC3}" srcOrd="0" destOrd="0" presId="urn:microsoft.com/office/officeart/2005/8/layout/lProcess2"/>
    <dgm:cxn modelId="{2B5EA5C8-78FA-47C2-94E0-0A84D22C6974}" type="presParOf" srcId="{87EA0390-0C3D-4CDB-AAC0-CCA231BAC244}" destId="{0DBFE29C-A0EC-4534-A5ED-01DA14265A4B}" srcOrd="1" destOrd="0" presId="urn:microsoft.com/office/officeart/2005/8/layout/lProcess2"/>
    <dgm:cxn modelId="{20D47A4F-A075-47F0-B75D-DE2855A14336}" type="presParOf" srcId="{87EA0390-0C3D-4CDB-AAC0-CCA231BAC244}" destId="{E942AB79-A99C-4B21-9A60-C5690BF4F55F}" srcOrd="2" destOrd="0" presId="urn:microsoft.com/office/officeart/2005/8/layout/lProcess2"/>
    <dgm:cxn modelId="{23DF9C7D-E530-46A6-A01A-87CDD38B410C}" type="presParOf" srcId="{87EA0390-0C3D-4CDB-AAC0-CCA231BAC244}" destId="{58F9B784-DA56-4F9C-952D-AB5A41C82E4E}" srcOrd="3" destOrd="0" presId="urn:microsoft.com/office/officeart/2005/8/layout/lProcess2"/>
    <dgm:cxn modelId="{1988238A-5ED0-46DC-990F-66EE3D38DE95}" type="presParOf" srcId="{87EA0390-0C3D-4CDB-AAC0-CCA231BAC244}" destId="{366A685F-01AE-4FF9-BEFA-63D9C4CA5469}" srcOrd="4" destOrd="0" presId="urn:microsoft.com/office/officeart/2005/8/layout/lProcess2"/>
    <dgm:cxn modelId="{7E3B1194-ECB8-4A67-A11B-7E6677BEE8D0}" type="presParOf" srcId="{87EA0390-0C3D-4CDB-AAC0-CCA231BAC244}" destId="{78F53742-B645-43C1-80AA-10255E485550}" srcOrd="5" destOrd="0" presId="urn:microsoft.com/office/officeart/2005/8/layout/lProcess2"/>
    <dgm:cxn modelId="{467806AB-E049-4D5E-AAB4-103E8C04B149}" type="presParOf" srcId="{87EA0390-0C3D-4CDB-AAC0-CCA231BAC244}" destId="{C573D1D2-CEC0-4FA4-B1A0-C08EC321769A}" srcOrd="6" destOrd="0" presId="urn:microsoft.com/office/officeart/2005/8/layout/lProcess2"/>
    <dgm:cxn modelId="{D5196733-CE5D-4DFE-BFD4-936C33855AB6}" type="presParOf" srcId="{3FC6A06C-6ABC-47B2-9230-FFEFBE4BDC0C}" destId="{9A320BB3-D987-43D6-86EC-14886512DE99}" srcOrd="3" destOrd="0" presId="urn:microsoft.com/office/officeart/2005/8/layout/lProcess2"/>
    <dgm:cxn modelId="{DCBE57E6-55E2-47FE-ABE7-0DF2CA174AE1}" type="presParOf" srcId="{3FC6A06C-6ABC-47B2-9230-FFEFBE4BDC0C}" destId="{3654A336-5487-4A36-961F-47EBDDAE7663}" srcOrd="4" destOrd="0" presId="urn:microsoft.com/office/officeart/2005/8/layout/lProcess2"/>
    <dgm:cxn modelId="{AB931FB5-F6D2-4794-9D67-0AEA7B44682C}" type="presParOf" srcId="{3654A336-5487-4A36-961F-47EBDDAE7663}" destId="{1B70F503-7B5B-4A00-887C-370D629A7B09}" srcOrd="0" destOrd="0" presId="urn:microsoft.com/office/officeart/2005/8/layout/lProcess2"/>
    <dgm:cxn modelId="{5C7F1E16-7B11-43CA-A852-E3333BDDB60C}" type="presParOf" srcId="{3654A336-5487-4A36-961F-47EBDDAE7663}" destId="{FBB9D8D9-1267-426A-9171-FA368B922403}" srcOrd="1" destOrd="0" presId="urn:microsoft.com/office/officeart/2005/8/layout/lProcess2"/>
    <dgm:cxn modelId="{92932404-F153-4333-92F0-1F8F1C5A0A7A}" type="presParOf" srcId="{3654A336-5487-4A36-961F-47EBDDAE7663}" destId="{1E0B02F9-7AAB-4257-9720-3ADD41FEEA80}" srcOrd="2" destOrd="0" presId="urn:microsoft.com/office/officeart/2005/8/layout/lProcess2"/>
    <dgm:cxn modelId="{81123E30-DE30-41F1-BEF8-BA8A9FAB0476}" type="presParOf" srcId="{1E0B02F9-7AAB-4257-9720-3ADD41FEEA80}" destId="{44E20410-6176-4F1E-9D05-555B503D4BDE}" srcOrd="0" destOrd="0" presId="urn:microsoft.com/office/officeart/2005/8/layout/lProcess2"/>
    <dgm:cxn modelId="{8A1EF06E-1BDB-4777-824F-F17C6D166A31}" type="presParOf" srcId="{44E20410-6176-4F1E-9D05-555B503D4BDE}" destId="{63990867-B1BF-4E47-A908-02531E3168F5}" srcOrd="0" destOrd="0" presId="urn:microsoft.com/office/officeart/2005/8/layout/lProcess2"/>
    <dgm:cxn modelId="{D0699C41-89A8-4237-BC98-B9805CE2D278}" type="presParOf" srcId="{44E20410-6176-4F1E-9D05-555B503D4BDE}" destId="{B995FAFB-EE59-4451-9447-974B04801B51}" srcOrd="1" destOrd="0" presId="urn:microsoft.com/office/officeart/2005/8/layout/lProcess2"/>
    <dgm:cxn modelId="{BE53EFD5-90CF-412F-AD0D-9A95D9829998}" type="presParOf" srcId="{44E20410-6176-4F1E-9D05-555B503D4BDE}" destId="{3E901A44-6D5C-455B-A31F-058C48D53CBC}" srcOrd="2" destOrd="0" presId="urn:microsoft.com/office/officeart/2005/8/layout/lProcess2"/>
    <dgm:cxn modelId="{A663A9BE-932F-4CA0-8CDE-43F0C64503BC}" type="presParOf" srcId="{44E20410-6176-4F1E-9D05-555B503D4BDE}" destId="{1E78C9BA-5197-4AB4-A007-49F9F6AFD5FC}" srcOrd="3" destOrd="0" presId="urn:microsoft.com/office/officeart/2005/8/layout/lProcess2"/>
    <dgm:cxn modelId="{CB225959-F171-4C99-BBB1-46A56140468C}" type="presParOf" srcId="{44E20410-6176-4F1E-9D05-555B503D4BDE}" destId="{F1B90C69-414C-4FC1-BA39-E1266D6EDF22}" srcOrd="4" destOrd="0" presId="urn:microsoft.com/office/officeart/2005/8/layout/lProcess2"/>
    <dgm:cxn modelId="{C1A632B6-95FB-426F-B28E-6E9CE043FE6D}" type="presParOf" srcId="{44E20410-6176-4F1E-9D05-555B503D4BDE}" destId="{7F9FF2F6-8990-402B-A3C5-CBBDE0DB8185}" srcOrd="5" destOrd="0" presId="urn:microsoft.com/office/officeart/2005/8/layout/lProcess2"/>
    <dgm:cxn modelId="{69517416-098C-41E1-9A28-62FEEE4DF9C3}" type="presParOf" srcId="{44E20410-6176-4F1E-9D05-555B503D4BDE}" destId="{DB4784B6-725C-49C8-81D7-156479A1A108}" srcOrd="6" destOrd="0" presId="urn:microsoft.com/office/officeart/2005/8/layout/lProcess2"/>
    <dgm:cxn modelId="{AD9AEC45-FA1A-4AD0-B237-094B1341793C}" type="presParOf" srcId="{44E20410-6176-4F1E-9D05-555B503D4BDE}" destId="{3B90712F-EFCD-4786-A8C0-3ADBD765A449}" srcOrd="7" destOrd="0" presId="urn:microsoft.com/office/officeart/2005/8/layout/lProcess2"/>
    <dgm:cxn modelId="{1FACFDA6-4063-4106-8CE5-B8395B481D54}" type="presParOf" srcId="{44E20410-6176-4F1E-9D05-555B503D4BDE}" destId="{126BC5DF-7A7B-4736-A8D2-719474122BD8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44D6B-1674-4B82-B585-4F5F5BBD3847}">
      <dsp:nvSpPr>
        <dsp:cNvPr id="0" name=""/>
        <dsp:cNvSpPr/>
      </dsp:nvSpPr>
      <dsp:spPr>
        <a:xfrm>
          <a:off x="1054" y="0"/>
          <a:ext cx="2740654" cy="4294354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单目</a:t>
          </a:r>
        </a:p>
      </dsp:txBody>
      <dsp:txXfrm>
        <a:off x="1054" y="0"/>
        <a:ext cx="2740654" cy="1288306"/>
      </dsp:txXfrm>
    </dsp:sp>
    <dsp:sp modelId="{4AC3EC6E-308F-4DD3-9636-0E02D19D1A12}">
      <dsp:nvSpPr>
        <dsp:cNvPr id="0" name=""/>
        <dsp:cNvSpPr/>
      </dsp:nvSpPr>
      <dsp:spPr>
        <a:xfrm>
          <a:off x="275119" y="1288411"/>
          <a:ext cx="2192523" cy="625595"/>
        </a:xfrm>
        <a:prstGeom prst="roundRect">
          <a:avLst>
            <a:gd name="adj" fmla="val 10000"/>
          </a:avLst>
        </a:prstGeom>
        <a:solidFill>
          <a:srgbClr val="5DB8F6"/>
        </a:solidFill>
        <a:ln w="12700" cap="flat" cmpd="sng" algn="ctr">
          <a:solidFill>
            <a:srgbClr val="5DB8F6"/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成本低</a:t>
          </a:r>
        </a:p>
      </dsp:txBody>
      <dsp:txXfrm>
        <a:off x="293442" y="1306734"/>
        <a:ext cx="2155877" cy="588949"/>
      </dsp:txXfrm>
    </dsp:sp>
    <dsp:sp modelId="{26B5AF5F-140A-41F7-A860-A2579D51BA6A}">
      <dsp:nvSpPr>
        <dsp:cNvPr id="0" name=""/>
        <dsp:cNvSpPr/>
      </dsp:nvSpPr>
      <dsp:spPr>
        <a:xfrm>
          <a:off x="275119" y="2010252"/>
          <a:ext cx="2192523" cy="625595"/>
        </a:xfrm>
        <a:prstGeom prst="roundRect">
          <a:avLst>
            <a:gd name="adj" fmla="val 10000"/>
          </a:avLst>
        </a:prstGeom>
        <a:solidFill>
          <a:srgbClr val="5DB8F6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距离不受限</a:t>
          </a:r>
        </a:p>
      </dsp:txBody>
      <dsp:txXfrm>
        <a:off x="293442" y="2028575"/>
        <a:ext cx="2155877" cy="588949"/>
      </dsp:txXfrm>
    </dsp:sp>
    <dsp:sp modelId="{82281F6F-84D4-4359-BA93-12660CA5E866}">
      <dsp:nvSpPr>
        <dsp:cNvPr id="0" name=""/>
        <dsp:cNvSpPr/>
      </dsp:nvSpPr>
      <dsp:spPr>
        <a:xfrm>
          <a:off x="275119" y="2732094"/>
          <a:ext cx="2192523" cy="625595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尺度不确定性</a:t>
          </a:r>
        </a:p>
      </dsp:txBody>
      <dsp:txXfrm>
        <a:off x="293442" y="2750417"/>
        <a:ext cx="2155877" cy="588949"/>
      </dsp:txXfrm>
    </dsp:sp>
    <dsp:sp modelId="{69567C2F-F1B5-4048-891B-487CA00A5ADB}">
      <dsp:nvSpPr>
        <dsp:cNvPr id="0" name=""/>
        <dsp:cNvSpPr/>
      </dsp:nvSpPr>
      <dsp:spPr>
        <a:xfrm>
          <a:off x="275119" y="3453935"/>
          <a:ext cx="2192523" cy="625595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初始化问题</a:t>
          </a:r>
        </a:p>
      </dsp:txBody>
      <dsp:txXfrm>
        <a:off x="293442" y="3472258"/>
        <a:ext cx="2155877" cy="588949"/>
      </dsp:txXfrm>
    </dsp:sp>
    <dsp:sp modelId="{1C0DB92C-EC17-41B4-A92C-8F88235AA500}">
      <dsp:nvSpPr>
        <dsp:cNvPr id="0" name=""/>
        <dsp:cNvSpPr/>
      </dsp:nvSpPr>
      <dsp:spPr>
        <a:xfrm>
          <a:off x="2947257" y="0"/>
          <a:ext cx="2740654" cy="4294354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0" kern="1200" dirty="0">
              <a:solidFill>
                <a:schemeClr val="bg1">
                  <a:lumMod val="9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rPr>
            <a:t>双目</a:t>
          </a:r>
        </a:p>
      </dsp:txBody>
      <dsp:txXfrm>
        <a:off x="2947257" y="0"/>
        <a:ext cx="2740654" cy="1288306"/>
      </dsp:txXfrm>
    </dsp:sp>
    <dsp:sp modelId="{5955EADA-B6F2-42A9-8F25-80CDC0D30CC3}">
      <dsp:nvSpPr>
        <dsp:cNvPr id="0" name=""/>
        <dsp:cNvSpPr/>
      </dsp:nvSpPr>
      <dsp:spPr>
        <a:xfrm>
          <a:off x="3221322" y="1288411"/>
          <a:ext cx="2192523" cy="625595"/>
        </a:xfrm>
        <a:prstGeom prst="roundRect">
          <a:avLst>
            <a:gd name="adj" fmla="val 10000"/>
          </a:avLst>
        </a:prstGeom>
        <a:solidFill>
          <a:srgbClr val="5DB8F6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计算深度</a:t>
          </a:r>
        </a:p>
      </dsp:txBody>
      <dsp:txXfrm>
        <a:off x="3239645" y="1306734"/>
        <a:ext cx="2155877" cy="588949"/>
      </dsp:txXfrm>
    </dsp:sp>
    <dsp:sp modelId="{E942AB79-A99C-4B21-9A60-C5690BF4F55F}">
      <dsp:nvSpPr>
        <dsp:cNvPr id="0" name=""/>
        <dsp:cNvSpPr/>
      </dsp:nvSpPr>
      <dsp:spPr>
        <a:xfrm>
          <a:off x="3221322" y="2010252"/>
          <a:ext cx="2192523" cy="625595"/>
        </a:xfrm>
        <a:prstGeom prst="roundRect">
          <a:avLst>
            <a:gd name="adj" fmla="val 10000"/>
          </a:avLst>
        </a:prstGeom>
        <a:solidFill>
          <a:srgbClr val="5DB8F6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距离不受限</a:t>
          </a:r>
        </a:p>
      </dsp:txBody>
      <dsp:txXfrm>
        <a:off x="3239645" y="2028575"/>
        <a:ext cx="2155877" cy="588949"/>
      </dsp:txXfrm>
    </dsp:sp>
    <dsp:sp modelId="{366A685F-01AE-4FF9-BEFA-63D9C4CA5469}">
      <dsp:nvSpPr>
        <dsp:cNvPr id="0" name=""/>
        <dsp:cNvSpPr/>
      </dsp:nvSpPr>
      <dsp:spPr>
        <a:xfrm>
          <a:off x="3221322" y="2732094"/>
          <a:ext cx="2192523" cy="625595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配置复杂</a:t>
          </a:r>
        </a:p>
      </dsp:txBody>
      <dsp:txXfrm>
        <a:off x="3239645" y="2750417"/>
        <a:ext cx="2155877" cy="588949"/>
      </dsp:txXfrm>
    </dsp:sp>
    <dsp:sp modelId="{C573D1D2-CEC0-4FA4-B1A0-C08EC321769A}">
      <dsp:nvSpPr>
        <dsp:cNvPr id="0" name=""/>
        <dsp:cNvSpPr/>
      </dsp:nvSpPr>
      <dsp:spPr>
        <a:xfrm>
          <a:off x="3221322" y="3453935"/>
          <a:ext cx="2192523" cy="625595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计算量大</a:t>
          </a:r>
        </a:p>
      </dsp:txBody>
      <dsp:txXfrm>
        <a:off x="3239645" y="3472258"/>
        <a:ext cx="2155877" cy="588949"/>
      </dsp:txXfrm>
    </dsp:sp>
    <dsp:sp modelId="{1B70F503-7B5B-4A00-887C-370D629A7B09}">
      <dsp:nvSpPr>
        <dsp:cNvPr id="0" name=""/>
        <dsp:cNvSpPr/>
      </dsp:nvSpPr>
      <dsp:spPr>
        <a:xfrm>
          <a:off x="5893460" y="0"/>
          <a:ext cx="2740654" cy="4294354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bg1">
                  <a:lumMod val="9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rPr>
            <a:t>RGB-D</a:t>
          </a:r>
          <a:endParaRPr lang="zh-CN" altLang="en-US" sz="3200" kern="1200" dirty="0">
            <a:solidFill>
              <a:schemeClr val="bg1">
                <a:lumMod val="95000"/>
              </a:schemeClr>
            </a:solidFill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sp:txBody>
      <dsp:txXfrm>
        <a:off x="5893460" y="0"/>
        <a:ext cx="2740654" cy="1288306"/>
      </dsp:txXfrm>
    </dsp:sp>
    <dsp:sp modelId="{63990867-B1BF-4E47-A908-02531E3168F5}">
      <dsp:nvSpPr>
        <dsp:cNvPr id="0" name=""/>
        <dsp:cNvSpPr/>
      </dsp:nvSpPr>
      <dsp:spPr>
        <a:xfrm>
          <a:off x="6167526" y="1289118"/>
          <a:ext cx="2192523" cy="496796"/>
        </a:xfrm>
        <a:prstGeom prst="roundRect">
          <a:avLst>
            <a:gd name="adj" fmla="val 10000"/>
          </a:avLst>
        </a:prstGeom>
        <a:solidFill>
          <a:srgbClr val="5DB8F6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主动测深度</a:t>
          </a:r>
        </a:p>
      </dsp:txBody>
      <dsp:txXfrm>
        <a:off x="6182077" y="1303669"/>
        <a:ext cx="2163421" cy="467694"/>
      </dsp:txXfrm>
    </dsp:sp>
    <dsp:sp modelId="{3E901A44-6D5C-455B-A31F-058C48D53CBC}">
      <dsp:nvSpPr>
        <dsp:cNvPr id="0" name=""/>
        <dsp:cNvSpPr/>
      </dsp:nvSpPr>
      <dsp:spPr>
        <a:xfrm>
          <a:off x="6167526" y="1862345"/>
          <a:ext cx="2192523" cy="496796"/>
        </a:xfrm>
        <a:prstGeom prst="roundRect">
          <a:avLst>
            <a:gd name="adj" fmla="val 10000"/>
          </a:avLst>
        </a:prstGeom>
        <a:solidFill>
          <a:srgbClr val="5DB8F6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重建效果好</a:t>
          </a:r>
        </a:p>
      </dsp:txBody>
      <dsp:txXfrm>
        <a:off x="6182077" y="1876896"/>
        <a:ext cx="2163421" cy="467694"/>
      </dsp:txXfrm>
    </dsp:sp>
    <dsp:sp modelId="{F1B90C69-414C-4FC1-BA39-E1266D6EDF22}">
      <dsp:nvSpPr>
        <dsp:cNvPr id="0" name=""/>
        <dsp:cNvSpPr/>
      </dsp:nvSpPr>
      <dsp:spPr>
        <a:xfrm>
          <a:off x="6167526" y="2435572"/>
          <a:ext cx="2192523" cy="496796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测量范围小</a:t>
          </a:r>
        </a:p>
      </dsp:txBody>
      <dsp:txXfrm>
        <a:off x="6182077" y="2450123"/>
        <a:ext cx="2163421" cy="467694"/>
      </dsp:txXfrm>
    </dsp:sp>
    <dsp:sp modelId="{DB4784B6-725C-49C8-81D7-156479A1A108}">
      <dsp:nvSpPr>
        <dsp:cNvPr id="0" name=""/>
        <dsp:cNvSpPr/>
      </dsp:nvSpPr>
      <dsp:spPr>
        <a:xfrm>
          <a:off x="6167526" y="3008799"/>
          <a:ext cx="2192523" cy="496796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受日光干扰</a:t>
          </a:r>
        </a:p>
      </dsp:txBody>
      <dsp:txXfrm>
        <a:off x="6182077" y="3023350"/>
        <a:ext cx="2163421" cy="467694"/>
      </dsp:txXfrm>
    </dsp:sp>
    <dsp:sp modelId="{126BC5DF-7A7B-4736-A8D2-719474122BD8}">
      <dsp:nvSpPr>
        <dsp:cNvPr id="0" name=""/>
        <dsp:cNvSpPr/>
      </dsp:nvSpPr>
      <dsp:spPr>
        <a:xfrm>
          <a:off x="6167526" y="3582026"/>
          <a:ext cx="2192523" cy="496796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受材质干扰</a:t>
          </a:r>
        </a:p>
      </dsp:txBody>
      <dsp:txXfrm>
        <a:off x="6182077" y="3596577"/>
        <a:ext cx="2163421" cy="467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F3BC8-6ACF-EB4B-8C4E-777EEAA729FC}" type="datetimeFigureOut">
              <a:rPr kumimoji="1" lang="zh-CN" altLang="en-US" smtClean="0"/>
              <a:t>2019/2/21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A4A90-4B26-1846-A994-035787DC64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529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AB2A0-C77C-BB41-BB23-C1488B47FC4F}" type="datetimeFigureOut">
              <a:rPr kumimoji="1" lang="zh-CN" altLang="en-US" smtClean="0"/>
              <a:t>2019/2/21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295F0-E0B4-BE4F-A667-CAE656BB17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783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zh-CN" altLang="en-US" dirty="0"/>
              <a:t>各</a:t>
            </a:r>
            <a:r>
              <a:rPr lang="en-US" altLang="zh-CN" dirty="0"/>
              <a:t>VIO</a:t>
            </a:r>
            <a:r>
              <a:rPr lang="zh-CN" altLang="en-US" dirty="0"/>
              <a:t>方案，侧重后端融合部分，从更高一层把握各个方案的共性及个性，避免不识庐山真面目；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VINS</a:t>
            </a:r>
            <a:r>
              <a:rPr lang="zh-CN" altLang="en-US" dirty="0"/>
              <a:t>详细介绍公式推导和代码解析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295F0-E0B4-BE4F-A667-CAE656BB17D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0952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e</a:t>
            </a:r>
            <a:r>
              <a:rPr lang="zh-CN" altLang="en-US" dirty="0"/>
              <a:t>按照</a:t>
            </a:r>
            <a:r>
              <a:rPr lang="en-US" altLang="zh-CN" dirty="0"/>
              <a:t>T1</a:t>
            </a:r>
            <a:r>
              <a:rPr lang="zh-CN" altLang="en-US" dirty="0"/>
              <a:t>和</a:t>
            </a:r>
            <a:r>
              <a:rPr lang="en-US" altLang="zh-CN" dirty="0"/>
              <a:t>P1</a:t>
            </a:r>
            <a:r>
              <a:rPr lang="zh-CN" altLang="en-US" dirty="0"/>
              <a:t>展开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295F0-E0B4-BE4F-A667-CAE656BB17D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5719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e</a:t>
            </a:r>
            <a:r>
              <a:rPr lang="zh-CN" altLang="en-US" dirty="0"/>
              <a:t>按照</a:t>
            </a:r>
            <a:r>
              <a:rPr lang="en-US" altLang="zh-CN" dirty="0"/>
              <a:t>T1</a:t>
            </a:r>
            <a:r>
              <a:rPr lang="zh-CN" altLang="en-US" dirty="0"/>
              <a:t>和</a:t>
            </a:r>
            <a:r>
              <a:rPr lang="en-US" altLang="zh-CN" dirty="0"/>
              <a:t>P1</a:t>
            </a:r>
            <a:r>
              <a:rPr lang="zh-CN" altLang="en-US" dirty="0"/>
              <a:t>展开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295F0-E0B4-BE4F-A667-CAE656BB17D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6110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e</a:t>
            </a:r>
            <a:r>
              <a:rPr lang="zh-CN" altLang="en-US" dirty="0"/>
              <a:t>按照</a:t>
            </a:r>
            <a:r>
              <a:rPr lang="en-US" altLang="zh-CN" dirty="0"/>
              <a:t>T1</a:t>
            </a:r>
            <a:r>
              <a:rPr lang="zh-CN" altLang="en-US" dirty="0"/>
              <a:t>和</a:t>
            </a:r>
            <a:r>
              <a:rPr lang="en-US" altLang="zh-CN" dirty="0"/>
              <a:t>P1</a:t>
            </a:r>
            <a:r>
              <a:rPr lang="zh-CN" altLang="en-US" dirty="0"/>
              <a:t>展开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295F0-E0B4-BE4F-A667-CAE656BB17D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5064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以一个简单</a:t>
            </a:r>
            <a:r>
              <a:rPr lang="en-US" altLang="zh-CN" dirty="0"/>
              <a:t>VIO</a:t>
            </a:r>
            <a:r>
              <a:rPr lang="zh-CN" altLang="en-US" dirty="0"/>
              <a:t>问题为例，详细说明</a:t>
            </a:r>
            <a:r>
              <a:rPr lang="en-US" altLang="zh-CN" dirty="0"/>
              <a:t>BA</a:t>
            </a:r>
            <a:r>
              <a:rPr lang="zh-CN" altLang="en-US" dirty="0"/>
              <a:t>中的</a:t>
            </a:r>
            <a:r>
              <a:rPr lang="en-US" altLang="zh-CN" dirty="0"/>
              <a:t>Jacobian</a:t>
            </a:r>
            <a:r>
              <a:rPr lang="zh-CN" altLang="en-US" dirty="0"/>
              <a:t>、</a:t>
            </a:r>
            <a:r>
              <a:rPr lang="en-US" altLang="zh-CN" dirty="0" err="1"/>
              <a:t>Hession</a:t>
            </a:r>
            <a:r>
              <a:rPr lang="zh-CN" altLang="en-US" dirty="0"/>
              <a:t>矩阵是如何一步步而来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295F0-E0B4-BE4F-A667-CAE656BB17D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582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以一个简单</a:t>
            </a:r>
            <a:r>
              <a:rPr lang="en-US" altLang="zh-CN" dirty="0"/>
              <a:t>VIO</a:t>
            </a:r>
            <a:r>
              <a:rPr lang="zh-CN" altLang="en-US" dirty="0"/>
              <a:t>问题为例，详细说明</a:t>
            </a:r>
            <a:r>
              <a:rPr lang="en-US" altLang="zh-CN" dirty="0"/>
              <a:t>BA</a:t>
            </a:r>
            <a:r>
              <a:rPr lang="zh-CN" altLang="en-US" dirty="0"/>
              <a:t>中的</a:t>
            </a:r>
            <a:r>
              <a:rPr lang="en-US" altLang="zh-CN" dirty="0"/>
              <a:t>Jacobian</a:t>
            </a:r>
            <a:r>
              <a:rPr lang="zh-CN" altLang="en-US" dirty="0"/>
              <a:t>、</a:t>
            </a:r>
            <a:r>
              <a:rPr lang="en-US" altLang="zh-CN" dirty="0" err="1"/>
              <a:t>Hession</a:t>
            </a:r>
            <a:r>
              <a:rPr lang="zh-CN" altLang="en-US" dirty="0"/>
              <a:t>矩阵是如何一步步而来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295F0-E0B4-BE4F-A667-CAE656BB17D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0359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6C2221DE-361C-455C-908A-83483C2F1943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zh-CN" altLang="en-US" dirty="0"/>
              <a:t>各</a:t>
            </a:r>
            <a:r>
              <a:rPr lang="en-US" altLang="zh-CN" dirty="0"/>
              <a:t>VIO</a:t>
            </a:r>
            <a:r>
              <a:rPr lang="zh-CN" altLang="en-US" dirty="0"/>
              <a:t>方案，侧重后端融合部分，从更高一层把握各个方案的共性及个性，避免不识庐山真面目；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VINS</a:t>
            </a:r>
            <a:r>
              <a:rPr lang="zh-CN" altLang="en-US" dirty="0"/>
              <a:t>详细介绍公式推导和代码解析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295F0-E0B4-BE4F-A667-CAE656BB17DE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32000" y="6663600"/>
            <a:ext cx="16298274" cy="1906644"/>
          </a:xfrm>
        </p:spPr>
        <p:txBody>
          <a:bodyPr anchor="t" anchorCtr="0">
            <a:normAutofit/>
          </a:bodyPr>
          <a:lstStyle>
            <a:lvl1pPr algn="l">
              <a:defRPr sz="100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r>
              <a:rPr lang="zh-CN" altLang="en-US" dirty="0"/>
              <a:t>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8000" y="1713600"/>
            <a:ext cx="10683979" cy="1773411"/>
          </a:xfrm>
        </p:spPr>
        <p:txBody>
          <a:bodyPr anchor="t">
            <a:noAutofit/>
          </a:bodyPr>
          <a:lstStyle>
            <a:lvl1pPr marL="0" indent="0">
              <a:buNone/>
              <a:defRPr sz="50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7"/>
          </p:nvPr>
        </p:nvSpPr>
        <p:spPr>
          <a:xfrm>
            <a:off x="3987703" y="7315770"/>
            <a:ext cx="1963918" cy="803937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993362" y="6577770"/>
            <a:ext cx="5952600" cy="591635"/>
          </a:xfrm>
        </p:spPr>
        <p:txBody>
          <a:bodyPr anchor="t">
            <a:noAutofit/>
          </a:bodyPr>
          <a:lstStyle>
            <a:lvl1pPr marL="0" indent="0" algn="ctr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37" hasCustomPrompt="1"/>
          </p:nvPr>
        </p:nvSpPr>
        <p:spPr>
          <a:xfrm>
            <a:off x="3758400" y="3708570"/>
            <a:ext cx="2422525" cy="2422525"/>
          </a:xfrm>
        </p:spPr>
        <p:txBody>
          <a:bodyPr>
            <a:normAutofit/>
          </a:bodyPr>
          <a:lstStyle>
            <a:lvl1pPr marL="342900" marR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FFFFFF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38"/>
          </p:nvPr>
        </p:nvSpPr>
        <p:spPr>
          <a:xfrm>
            <a:off x="3758396" y="8591874"/>
            <a:ext cx="2422530" cy="803937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39"/>
          </p:nvPr>
        </p:nvSpPr>
        <p:spPr>
          <a:xfrm>
            <a:off x="11347365" y="7315770"/>
            <a:ext cx="2047794" cy="803937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9394962" y="6577770"/>
            <a:ext cx="5952600" cy="591635"/>
          </a:xfrm>
        </p:spPr>
        <p:txBody>
          <a:bodyPr anchor="t">
            <a:noAutofit/>
          </a:bodyPr>
          <a:lstStyle>
            <a:lvl1pPr marL="0" indent="0" algn="ctr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28" name="图片占位符 4"/>
          <p:cNvSpPr>
            <a:spLocks noGrp="1"/>
          </p:cNvSpPr>
          <p:nvPr>
            <p:ph type="pic" sz="quarter" idx="41" hasCustomPrompt="1"/>
          </p:nvPr>
        </p:nvSpPr>
        <p:spPr>
          <a:xfrm>
            <a:off x="11160000" y="3708570"/>
            <a:ext cx="2422525" cy="2422525"/>
          </a:xfrm>
        </p:spPr>
        <p:txBody>
          <a:bodyPr>
            <a:normAutofit/>
          </a:bodyPr>
          <a:lstStyle>
            <a:lvl1pPr marL="342900" marR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FFFFFF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42"/>
          </p:nvPr>
        </p:nvSpPr>
        <p:spPr>
          <a:xfrm>
            <a:off x="11159998" y="8591874"/>
            <a:ext cx="2422528" cy="803937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 hasCustomPrompt="1"/>
          </p:nvPr>
        </p:nvSpPr>
        <p:spPr>
          <a:xfrm>
            <a:off x="1608834" y="879288"/>
            <a:ext cx="3093870" cy="38803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180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21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8000" y="1713600"/>
            <a:ext cx="9665685" cy="1630421"/>
          </a:xfrm>
        </p:spPr>
        <p:txBody>
          <a:bodyPr anchor="t">
            <a:noAutofit/>
          </a:bodyPr>
          <a:lstStyle>
            <a:lvl1pPr marL="0" indent="0">
              <a:buNone/>
              <a:defRPr sz="50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标题文本</a:t>
            </a:r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38000" y="3344021"/>
            <a:ext cx="9328802" cy="59163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1608834" y="879288"/>
            <a:ext cx="3093870" cy="38803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180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2659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8000" y="1713600"/>
            <a:ext cx="12039917" cy="651853"/>
          </a:xfrm>
        </p:spPr>
        <p:txBody>
          <a:bodyPr anchor="t">
            <a:noAutofit/>
          </a:bodyPr>
          <a:lstStyle>
            <a:lvl1pPr marL="0" indent="0">
              <a:buNone/>
              <a:defRPr sz="30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38000" y="2365453"/>
            <a:ext cx="9328802" cy="59163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1608834" y="879288"/>
            <a:ext cx="3093870" cy="38803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180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038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36"/>
          <p:cNvSpPr>
            <a:spLocks noGrp="1"/>
          </p:cNvSpPr>
          <p:nvPr>
            <p:ph type="pic" sz="quarter" idx="24" hasCustomPrompt="1"/>
          </p:nvPr>
        </p:nvSpPr>
        <p:spPr>
          <a:xfrm>
            <a:off x="8021053" y="2518611"/>
            <a:ext cx="10266947" cy="77699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342900" marR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FFFFFF"/>
                </a:solidFill>
              </a:defRPr>
            </a:lvl1pPr>
          </a:lstStyle>
          <a:p>
            <a:r>
              <a:rPr kumimoji="1" lang="zh-CN" altLang="en-US"/>
              <a:t>图片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8000" y="1713600"/>
            <a:ext cx="9441096" cy="1399481"/>
          </a:xfrm>
        </p:spPr>
        <p:txBody>
          <a:bodyPr anchor="t">
            <a:noAutofit/>
          </a:bodyPr>
          <a:lstStyle>
            <a:lvl1pPr marL="0" indent="0">
              <a:buNone/>
              <a:defRPr sz="50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标题文本</a:t>
            </a:r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7"/>
          </p:nvPr>
        </p:nvSpPr>
        <p:spPr>
          <a:xfrm>
            <a:off x="7408800" y="8460000"/>
            <a:ext cx="4788606" cy="480436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38000" y="3626425"/>
            <a:ext cx="9441096" cy="1248279"/>
          </a:xfrm>
        </p:spPr>
        <p:txBody>
          <a:bodyPr anchor="t">
            <a:noAutofit/>
          </a:bodyPr>
          <a:lstStyle>
            <a:lvl1pPr marL="0" indent="0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1608834" y="879288"/>
            <a:ext cx="3093870" cy="38803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180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34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3" hasCustomPrompt="1"/>
          </p:nvPr>
        </p:nvSpPr>
        <p:spPr>
          <a:xfrm>
            <a:off x="933855" y="3551749"/>
            <a:ext cx="2793600" cy="2793600"/>
          </a:xfrm>
        </p:spPr>
        <p:txBody>
          <a:bodyPr anchor="t">
            <a:normAutofit/>
          </a:bodyPr>
          <a:lstStyle>
            <a:lvl1pPr marL="342900" marR="0" indent="-342900" algn="ctr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FFFFFF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8000" y="1713600"/>
            <a:ext cx="13847791" cy="1062157"/>
          </a:xfrm>
        </p:spPr>
        <p:txBody>
          <a:bodyPr anchor="t">
            <a:noAutofit/>
          </a:bodyPr>
          <a:lstStyle>
            <a:lvl1pPr marL="0" indent="0">
              <a:buNone/>
              <a:defRPr sz="50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标题文本</a:t>
            </a:r>
            <a:endParaRPr lang="zh-CN" altLang="en-US" dirty="0"/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843854" y="6611749"/>
            <a:ext cx="2569621" cy="702000"/>
          </a:xfrm>
        </p:spPr>
        <p:txBody>
          <a:bodyPr anchor="t">
            <a:noAutofit/>
          </a:bodyPr>
          <a:lstStyle>
            <a:lvl1pPr marL="0" indent="0" algn="l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7"/>
          </p:nvPr>
        </p:nvSpPr>
        <p:spPr>
          <a:xfrm>
            <a:off x="843854" y="7274149"/>
            <a:ext cx="1981423" cy="1576017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2" name="图片占位符 15"/>
          <p:cNvSpPr>
            <a:spLocks noGrp="1"/>
          </p:cNvSpPr>
          <p:nvPr>
            <p:ph type="pic" sz="quarter" idx="18" hasCustomPrompt="1"/>
          </p:nvPr>
        </p:nvSpPr>
        <p:spPr>
          <a:xfrm>
            <a:off x="5201053" y="3551749"/>
            <a:ext cx="2793600" cy="2793600"/>
          </a:xfrm>
        </p:spPr>
        <p:txBody>
          <a:bodyPr anchor="t">
            <a:normAutofit/>
          </a:bodyPr>
          <a:lstStyle>
            <a:lvl1pPr marL="342900" marR="0" indent="-342900" algn="ctr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FFFFFF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5111052" y="6611749"/>
            <a:ext cx="2569621" cy="702000"/>
          </a:xfrm>
        </p:spPr>
        <p:txBody>
          <a:bodyPr anchor="t">
            <a:noAutofit/>
          </a:bodyPr>
          <a:lstStyle>
            <a:lvl1pPr marL="0" indent="0" algn="l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20"/>
          </p:nvPr>
        </p:nvSpPr>
        <p:spPr>
          <a:xfrm>
            <a:off x="5111052" y="7274149"/>
            <a:ext cx="2069205" cy="1576017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图片占位符 15"/>
          <p:cNvSpPr>
            <a:spLocks noGrp="1"/>
          </p:cNvSpPr>
          <p:nvPr>
            <p:ph type="pic" sz="quarter" idx="21" hasCustomPrompt="1"/>
          </p:nvPr>
        </p:nvSpPr>
        <p:spPr>
          <a:xfrm>
            <a:off x="9436171" y="3551749"/>
            <a:ext cx="2793600" cy="2793600"/>
          </a:xfrm>
        </p:spPr>
        <p:txBody>
          <a:bodyPr anchor="t">
            <a:normAutofit/>
          </a:bodyPr>
          <a:lstStyle>
            <a:lvl1pPr marL="342900" marR="0" indent="-342900" algn="ctr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FFFFFF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9346170" y="6611749"/>
            <a:ext cx="2569621" cy="702000"/>
          </a:xfrm>
        </p:spPr>
        <p:txBody>
          <a:bodyPr anchor="t">
            <a:noAutofit/>
          </a:bodyPr>
          <a:lstStyle>
            <a:lvl1pPr marL="0" indent="0" algn="l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3"/>
          </p:nvPr>
        </p:nvSpPr>
        <p:spPr>
          <a:xfrm>
            <a:off x="9346171" y="7274149"/>
            <a:ext cx="2027684" cy="1576017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0" name="图片占位符 15"/>
          <p:cNvSpPr>
            <a:spLocks noGrp="1"/>
          </p:cNvSpPr>
          <p:nvPr>
            <p:ph type="pic" sz="quarter" idx="24" hasCustomPrompt="1"/>
          </p:nvPr>
        </p:nvSpPr>
        <p:spPr>
          <a:xfrm>
            <a:off x="13629769" y="3551749"/>
            <a:ext cx="2793600" cy="2793600"/>
          </a:xfrm>
        </p:spPr>
        <p:txBody>
          <a:bodyPr anchor="t">
            <a:normAutofit/>
          </a:bodyPr>
          <a:lstStyle>
            <a:lvl1pPr marL="342900" marR="0" indent="-342900" algn="ctr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FFFFFF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13539768" y="6611749"/>
            <a:ext cx="2569621" cy="702000"/>
          </a:xfrm>
        </p:spPr>
        <p:txBody>
          <a:bodyPr anchor="t">
            <a:noAutofit/>
          </a:bodyPr>
          <a:lstStyle>
            <a:lvl1pPr marL="0" indent="0" algn="l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26"/>
          </p:nvPr>
        </p:nvSpPr>
        <p:spPr>
          <a:xfrm>
            <a:off x="13539768" y="7274149"/>
            <a:ext cx="2021075" cy="1576017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1608834" y="879288"/>
            <a:ext cx="3093870" cy="38803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180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27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3" hasCustomPrompt="1"/>
          </p:nvPr>
        </p:nvSpPr>
        <p:spPr>
          <a:xfrm>
            <a:off x="933856" y="3038397"/>
            <a:ext cx="2793600" cy="2793600"/>
          </a:xfrm>
        </p:spPr>
        <p:txBody>
          <a:bodyPr anchor="t">
            <a:normAutofit/>
          </a:bodyPr>
          <a:lstStyle>
            <a:lvl1pPr marL="342900" marR="0" indent="-342900" algn="ctr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FFFFFF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8000" y="1713600"/>
            <a:ext cx="13847791" cy="765098"/>
          </a:xfrm>
        </p:spPr>
        <p:txBody>
          <a:bodyPr anchor="t">
            <a:noAutofit/>
          </a:bodyPr>
          <a:lstStyle>
            <a:lvl1pPr marL="0" indent="0">
              <a:buNone/>
              <a:defRPr sz="30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843855" y="6098397"/>
            <a:ext cx="2569621" cy="702000"/>
          </a:xfrm>
        </p:spPr>
        <p:txBody>
          <a:bodyPr anchor="t">
            <a:noAutofit/>
          </a:bodyPr>
          <a:lstStyle>
            <a:lvl1pPr marL="0" indent="0" algn="l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7"/>
          </p:nvPr>
        </p:nvSpPr>
        <p:spPr>
          <a:xfrm>
            <a:off x="843855" y="6760797"/>
            <a:ext cx="1981423" cy="1576017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2" name="图片占位符 15"/>
          <p:cNvSpPr>
            <a:spLocks noGrp="1"/>
          </p:cNvSpPr>
          <p:nvPr>
            <p:ph type="pic" sz="quarter" idx="18" hasCustomPrompt="1"/>
          </p:nvPr>
        </p:nvSpPr>
        <p:spPr>
          <a:xfrm>
            <a:off x="5201054" y="3038397"/>
            <a:ext cx="2793600" cy="2793600"/>
          </a:xfrm>
        </p:spPr>
        <p:txBody>
          <a:bodyPr anchor="t">
            <a:normAutofit/>
          </a:bodyPr>
          <a:lstStyle>
            <a:lvl1pPr marL="342900" marR="0" indent="-342900" algn="ctr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FFFFFF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5111053" y="6098397"/>
            <a:ext cx="2569621" cy="702000"/>
          </a:xfrm>
        </p:spPr>
        <p:txBody>
          <a:bodyPr anchor="t">
            <a:noAutofit/>
          </a:bodyPr>
          <a:lstStyle>
            <a:lvl1pPr marL="0" indent="0" algn="l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20"/>
          </p:nvPr>
        </p:nvSpPr>
        <p:spPr>
          <a:xfrm>
            <a:off x="5111053" y="6760797"/>
            <a:ext cx="2069205" cy="1576017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图片占位符 15"/>
          <p:cNvSpPr>
            <a:spLocks noGrp="1"/>
          </p:cNvSpPr>
          <p:nvPr>
            <p:ph type="pic" sz="quarter" idx="21" hasCustomPrompt="1"/>
          </p:nvPr>
        </p:nvSpPr>
        <p:spPr>
          <a:xfrm>
            <a:off x="9436172" y="3038397"/>
            <a:ext cx="2793600" cy="2793600"/>
          </a:xfrm>
        </p:spPr>
        <p:txBody>
          <a:bodyPr anchor="t">
            <a:normAutofit/>
          </a:bodyPr>
          <a:lstStyle>
            <a:lvl1pPr marL="342900" marR="0" indent="-342900" algn="ctr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FFFFFF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9346171" y="6098397"/>
            <a:ext cx="2569621" cy="702000"/>
          </a:xfrm>
        </p:spPr>
        <p:txBody>
          <a:bodyPr anchor="t">
            <a:noAutofit/>
          </a:bodyPr>
          <a:lstStyle>
            <a:lvl1pPr marL="0" indent="0" algn="l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3"/>
          </p:nvPr>
        </p:nvSpPr>
        <p:spPr>
          <a:xfrm>
            <a:off x="9346172" y="6760797"/>
            <a:ext cx="2027684" cy="1576017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0" name="图片占位符 15"/>
          <p:cNvSpPr>
            <a:spLocks noGrp="1"/>
          </p:cNvSpPr>
          <p:nvPr>
            <p:ph type="pic" sz="quarter" idx="24" hasCustomPrompt="1"/>
          </p:nvPr>
        </p:nvSpPr>
        <p:spPr>
          <a:xfrm>
            <a:off x="13629770" y="3038397"/>
            <a:ext cx="2793600" cy="2793600"/>
          </a:xfrm>
        </p:spPr>
        <p:txBody>
          <a:bodyPr anchor="t">
            <a:normAutofit/>
          </a:bodyPr>
          <a:lstStyle>
            <a:lvl1pPr marL="342900" marR="0" indent="-342900" algn="ctr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FFFFFF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13539769" y="6098397"/>
            <a:ext cx="2569621" cy="702000"/>
          </a:xfrm>
        </p:spPr>
        <p:txBody>
          <a:bodyPr anchor="t">
            <a:noAutofit/>
          </a:bodyPr>
          <a:lstStyle>
            <a:lvl1pPr marL="0" indent="0" algn="l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26"/>
          </p:nvPr>
        </p:nvSpPr>
        <p:spPr>
          <a:xfrm>
            <a:off x="13539769" y="6760797"/>
            <a:ext cx="2021075" cy="1576017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1608834" y="879288"/>
            <a:ext cx="3093870" cy="38803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180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5175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8000" y="1713600"/>
            <a:ext cx="13847791" cy="765098"/>
          </a:xfrm>
        </p:spPr>
        <p:txBody>
          <a:bodyPr anchor="t">
            <a:noAutofit/>
          </a:bodyPr>
          <a:lstStyle>
            <a:lvl1pPr marL="0" indent="0">
              <a:buNone/>
              <a:defRPr sz="30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608834" y="879288"/>
            <a:ext cx="3093870" cy="38803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180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2034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8000" y="1713600"/>
            <a:ext cx="12521180" cy="1639200"/>
          </a:xfrm>
        </p:spPr>
        <p:txBody>
          <a:bodyPr anchor="t">
            <a:noAutofit/>
          </a:bodyPr>
          <a:lstStyle>
            <a:lvl1pPr marL="0" indent="0">
              <a:buNone/>
              <a:defRPr sz="45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标题文本</a:t>
            </a:r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608834" y="879288"/>
            <a:ext cx="3093870" cy="38803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180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97358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3" hasCustomPrompt="1"/>
          </p:nvPr>
        </p:nvSpPr>
        <p:spPr>
          <a:xfrm>
            <a:off x="8624698" y="682246"/>
            <a:ext cx="8896173" cy="8897183"/>
          </a:xfrm>
        </p:spPr>
        <p:txBody>
          <a:bodyPr>
            <a:normAutofit/>
          </a:bodyPr>
          <a:lstStyle>
            <a:lvl1pPr marL="342900" marR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FFFFFF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8000" y="3430799"/>
            <a:ext cx="7147074" cy="357357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lnSpc>
                <a:spcPct val="100000"/>
              </a:lnSpc>
              <a:buFontTx/>
              <a:buNone/>
              <a:defRPr sz="1600" b="0" i="0">
                <a:solidFill>
                  <a:srgbClr val="53585E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2pPr>
            <a:lvl3pPr marL="1371600" indent="0">
              <a:lnSpc>
                <a:spcPct val="100000"/>
              </a:lnSpc>
              <a:buFontTx/>
              <a:buNone/>
              <a:defRPr sz="1600" b="0" i="0">
                <a:solidFill>
                  <a:srgbClr val="53585E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3pPr>
            <a:lvl4pPr marL="2057400" indent="0">
              <a:lnSpc>
                <a:spcPct val="100000"/>
              </a:lnSpc>
              <a:buFontTx/>
              <a:buNone/>
              <a:defRPr sz="1600" b="0" i="0">
                <a:solidFill>
                  <a:srgbClr val="53585E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4pPr>
            <a:lvl5pPr marL="2743200" indent="0">
              <a:lnSpc>
                <a:spcPct val="100000"/>
              </a:lnSpc>
              <a:buFontTx/>
              <a:buNone/>
              <a:defRPr sz="1600" b="0" i="0">
                <a:solidFill>
                  <a:srgbClr val="53585E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8000" y="1713600"/>
            <a:ext cx="10890900" cy="885600"/>
          </a:xfrm>
        </p:spPr>
        <p:txBody>
          <a:bodyPr anchor="t">
            <a:noAutofit/>
          </a:bodyPr>
          <a:lstStyle>
            <a:lvl1pPr marL="0" indent="0">
              <a:buNone/>
              <a:defRPr sz="50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标题文本</a:t>
            </a:r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6"/>
          </p:nvPr>
        </p:nvSpPr>
        <p:spPr>
          <a:xfrm>
            <a:off x="738000" y="2599200"/>
            <a:ext cx="10890900" cy="831600"/>
          </a:xfrm>
        </p:spPr>
        <p:txBody>
          <a:bodyPr anchor="t">
            <a:noAutofit/>
          </a:bodyPr>
          <a:lstStyle>
            <a:lvl1pPr marL="0" indent="0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</a:t>
            </a:r>
            <a:r>
              <a:rPr lang="zh-CN" altLang="en-US"/>
              <a:t>此处编辑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1608834" y="879288"/>
            <a:ext cx="3093870" cy="38803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180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78618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248"/>
          <p:cNvSpPr>
            <a:spLocks noGrp="1"/>
          </p:cNvSpPr>
          <p:nvPr>
            <p:ph type="body" sz="quarter" idx="28"/>
          </p:nvPr>
        </p:nvSpPr>
        <p:spPr>
          <a:xfrm>
            <a:off x="10127883" y="3032631"/>
            <a:ext cx="862290" cy="862291"/>
          </a:xfrm>
          <a:prstGeom prst="roundRect">
            <a:avLst>
              <a:gd name="adj" fmla="val 15000"/>
            </a:avLst>
          </a:prstGeom>
          <a:ln w="25400">
            <a:solidFill>
              <a:srgbClr val="FFFFFF">
                <a:alpha val="49851"/>
              </a:srgbClr>
            </a:solidFill>
          </a:ln>
        </p:spPr>
        <p:txBody>
          <a:bodyPr lIns="38100" tIns="38100" rIns="38100" bIns="38100">
            <a:noAutofit/>
          </a:bodyPr>
          <a:lstStyle>
            <a:lvl1pPr>
              <a:defRPr>
                <a:noFill/>
              </a:defRPr>
            </a:lvl1pPr>
          </a:lstStyle>
          <a:p>
            <a: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7" name="Shape 260"/>
          <p:cNvSpPr>
            <a:spLocks noGrp="1"/>
          </p:cNvSpPr>
          <p:nvPr>
            <p:ph type="body" sz="quarter" idx="29"/>
          </p:nvPr>
        </p:nvSpPr>
        <p:spPr>
          <a:xfrm>
            <a:off x="10127883" y="4429173"/>
            <a:ext cx="862290" cy="862290"/>
          </a:xfrm>
          <a:prstGeom prst="roundRect">
            <a:avLst>
              <a:gd name="adj" fmla="val 15000"/>
            </a:avLst>
          </a:prstGeom>
          <a:ln w="25400">
            <a:solidFill>
              <a:srgbClr val="FFFFFF">
                <a:alpha val="49851"/>
              </a:srgbClr>
            </a:solidFill>
          </a:ln>
        </p:spPr>
        <p:txBody>
          <a:bodyPr lIns="38100" tIns="38100" rIns="38100" bIns="38100">
            <a:noAutofit/>
          </a:bodyPr>
          <a:lstStyle>
            <a:lvl1pPr>
              <a:defRPr>
                <a:noFill/>
              </a:defRPr>
            </a:lvl1pPr>
          </a:lstStyle>
          <a:p>
            <a: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261"/>
          <p:cNvSpPr>
            <a:spLocks noGrp="1"/>
          </p:cNvSpPr>
          <p:nvPr>
            <p:ph type="body" sz="quarter" idx="30"/>
          </p:nvPr>
        </p:nvSpPr>
        <p:spPr>
          <a:xfrm>
            <a:off x="10127883" y="5825715"/>
            <a:ext cx="862290" cy="862290"/>
          </a:xfrm>
          <a:prstGeom prst="roundRect">
            <a:avLst>
              <a:gd name="adj" fmla="val 15000"/>
            </a:avLst>
          </a:prstGeom>
          <a:ln w="25400">
            <a:solidFill>
              <a:srgbClr val="FFFFFF">
                <a:alpha val="49851"/>
              </a:srgbClr>
            </a:solidFill>
          </a:ln>
        </p:spPr>
        <p:txBody>
          <a:bodyPr lIns="38100" tIns="38100" rIns="38100" bIns="38100">
            <a:noAutofit/>
          </a:bodyPr>
          <a:lstStyle>
            <a:lvl1pPr>
              <a:defRPr>
                <a:noFill/>
              </a:defRPr>
            </a:lvl1pPr>
          </a:lstStyle>
          <a:p>
            <a: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Shape 262"/>
          <p:cNvSpPr>
            <a:spLocks noGrp="1"/>
          </p:cNvSpPr>
          <p:nvPr>
            <p:ph type="body" sz="quarter" idx="31"/>
          </p:nvPr>
        </p:nvSpPr>
        <p:spPr>
          <a:xfrm>
            <a:off x="10127883" y="7247657"/>
            <a:ext cx="862290" cy="862290"/>
          </a:xfrm>
          <a:prstGeom prst="roundRect">
            <a:avLst>
              <a:gd name="adj" fmla="val 15000"/>
            </a:avLst>
          </a:prstGeom>
          <a:ln w="25400">
            <a:solidFill>
              <a:srgbClr val="FFFFFF">
                <a:alpha val="49851"/>
              </a:srgbClr>
            </a:solidFill>
          </a:ln>
        </p:spPr>
        <p:txBody>
          <a:bodyPr lIns="38100" tIns="38100" rIns="38100" bIns="38100">
            <a:noAutofit/>
          </a:bodyPr>
          <a:lstStyle>
            <a:lvl1pPr>
              <a:defRPr>
                <a:noFill/>
              </a:defRPr>
            </a:lvl1pPr>
          </a:lstStyle>
          <a:p>
            <a: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1339201" y="3481140"/>
            <a:ext cx="7741105" cy="454801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8000" y="1713600"/>
            <a:ext cx="10890900" cy="885600"/>
          </a:xfrm>
        </p:spPr>
        <p:txBody>
          <a:bodyPr anchor="t">
            <a:noAutofit/>
          </a:bodyPr>
          <a:lstStyle>
            <a:lvl1pPr marL="0" indent="0">
              <a:buNone/>
              <a:defRPr sz="50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6"/>
          </p:nvPr>
        </p:nvSpPr>
        <p:spPr>
          <a:xfrm>
            <a:off x="11368800" y="2894466"/>
            <a:ext cx="5334315" cy="540000"/>
          </a:xfrm>
        </p:spPr>
        <p:txBody>
          <a:bodyPr anchor="t">
            <a:noAutofit/>
          </a:bodyPr>
          <a:lstStyle>
            <a:lvl1pPr marL="0" indent="0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7"/>
          </p:nvPr>
        </p:nvSpPr>
        <p:spPr>
          <a:xfrm>
            <a:off x="11368800" y="3434465"/>
            <a:ext cx="5334315" cy="681095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8"/>
          </p:nvPr>
        </p:nvSpPr>
        <p:spPr>
          <a:xfrm>
            <a:off x="11368800" y="4304588"/>
            <a:ext cx="5334315" cy="540000"/>
          </a:xfrm>
        </p:spPr>
        <p:txBody>
          <a:bodyPr anchor="t">
            <a:noAutofit/>
          </a:bodyPr>
          <a:lstStyle>
            <a:lvl1pPr marL="0" indent="0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9"/>
          </p:nvPr>
        </p:nvSpPr>
        <p:spPr>
          <a:xfrm>
            <a:off x="11368800" y="4844587"/>
            <a:ext cx="5334315" cy="681095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20"/>
          </p:nvPr>
        </p:nvSpPr>
        <p:spPr>
          <a:xfrm>
            <a:off x="11368800" y="5716292"/>
            <a:ext cx="5334315" cy="540000"/>
          </a:xfrm>
        </p:spPr>
        <p:txBody>
          <a:bodyPr anchor="t">
            <a:noAutofit/>
          </a:bodyPr>
          <a:lstStyle>
            <a:lvl1pPr marL="0" indent="0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21"/>
          </p:nvPr>
        </p:nvSpPr>
        <p:spPr>
          <a:xfrm>
            <a:off x="11368800" y="6256291"/>
            <a:ext cx="5334315" cy="681095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22"/>
          </p:nvPr>
        </p:nvSpPr>
        <p:spPr>
          <a:xfrm>
            <a:off x="11368800" y="7127995"/>
            <a:ext cx="5334315" cy="540000"/>
          </a:xfrm>
        </p:spPr>
        <p:txBody>
          <a:bodyPr anchor="t">
            <a:noAutofit/>
          </a:bodyPr>
          <a:lstStyle>
            <a:lvl1pPr marL="0" indent="0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3"/>
          </p:nvPr>
        </p:nvSpPr>
        <p:spPr>
          <a:xfrm>
            <a:off x="11368800" y="7667994"/>
            <a:ext cx="5334315" cy="681095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24" hasCustomPrompt="1"/>
          </p:nvPr>
        </p:nvSpPr>
        <p:spPr>
          <a:xfrm>
            <a:off x="10187155" y="3096045"/>
            <a:ext cx="720725" cy="722312"/>
          </a:xfrm>
        </p:spPr>
        <p:txBody>
          <a:bodyPr>
            <a:normAutofit/>
          </a:bodyPr>
          <a:lstStyle>
            <a:lvl1pPr marL="342900" marR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25" name="图片占位符 5"/>
          <p:cNvSpPr>
            <a:spLocks noGrp="1"/>
          </p:cNvSpPr>
          <p:nvPr>
            <p:ph type="pic" sz="quarter" idx="25" hasCustomPrompt="1"/>
          </p:nvPr>
        </p:nvSpPr>
        <p:spPr>
          <a:xfrm>
            <a:off x="10187155" y="4499473"/>
            <a:ext cx="720725" cy="722312"/>
          </a:xfrm>
        </p:spPr>
        <p:txBody>
          <a:bodyPr>
            <a:normAutofit/>
          </a:bodyPr>
          <a:lstStyle>
            <a:lvl1pPr marL="342900" marR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26" name="图片占位符 5"/>
          <p:cNvSpPr>
            <a:spLocks noGrp="1"/>
          </p:cNvSpPr>
          <p:nvPr>
            <p:ph type="pic" sz="quarter" idx="26" hasCustomPrompt="1"/>
          </p:nvPr>
        </p:nvSpPr>
        <p:spPr>
          <a:xfrm>
            <a:off x="10187155" y="5879093"/>
            <a:ext cx="720725" cy="722312"/>
          </a:xfrm>
        </p:spPr>
        <p:txBody>
          <a:bodyPr>
            <a:normAutofit/>
          </a:bodyPr>
          <a:lstStyle>
            <a:lvl1pPr marL="342900" marR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27" name="图片占位符 5"/>
          <p:cNvSpPr>
            <a:spLocks noGrp="1"/>
          </p:cNvSpPr>
          <p:nvPr>
            <p:ph type="pic" sz="quarter" idx="27" hasCustomPrompt="1"/>
          </p:nvPr>
        </p:nvSpPr>
        <p:spPr>
          <a:xfrm>
            <a:off x="10187155" y="7322880"/>
            <a:ext cx="720725" cy="722312"/>
          </a:xfrm>
        </p:spPr>
        <p:txBody>
          <a:bodyPr>
            <a:normAutofit/>
          </a:bodyPr>
          <a:lstStyle>
            <a:lvl1pPr marL="342900" marR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23" name="标题 1"/>
          <p:cNvSpPr>
            <a:spLocks noGrp="1"/>
          </p:cNvSpPr>
          <p:nvPr>
            <p:ph type="title" hasCustomPrompt="1"/>
          </p:nvPr>
        </p:nvSpPr>
        <p:spPr>
          <a:xfrm>
            <a:off x="1608834" y="879288"/>
            <a:ext cx="3093870" cy="38803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180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437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rgbClr val="181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1200" y="3218400"/>
            <a:ext cx="11527263" cy="1310400"/>
          </a:xfrm>
        </p:spPr>
        <p:txBody>
          <a:bodyPr anchor="t" anchorCtr="0">
            <a:normAutofit/>
          </a:bodyPr>
          <a:lstStyle>
            <a:lvl1pPr>
              <a:defRPr sz="8000" b="0" i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r>
              <a:rPr lang="zh-CN" altLang="en-US" dirty="0"/>
              <a:t>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31600" y="4528800"/>
            <a:ext cx="10436400" cy="1310526"/>
          </a:xfrm>
        </p:spPr>
        <p:txBody>
          <a:bodyPr>
            <a:noAutofit/>
          </a:bodyPr>
          <a:lstStyle>
            <a:lvl1pPr marL="0" indent="0">
              <a:buNone/>
              <a:defRPr sz="80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文本样式</a:t>
            </a:r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75"/>
          <p:cNvSpPr>
            <a:spLocks noGrp="1"/>
          </p:cNvSpPr>
          <p:nvPr>
            <p:ph type="body" sz="quarter" idx="35"/>
          </p:nvPr>
        </p:nvSpPr>
        <p:spPr>
          <a:xfrm>
            <a:off x="9200783" y="4490757"/>
            <a:ext cx="862290" cy="862290"/>
          </a:xfrm>
          <a:prstGeom prst="roundRect">
            <a:avLst>
              <a:gd name="adj" fmla="val 15000"/>
            </a:avLst>
          </a:prstGeom>
          <a:solidFill>
            <a:srgbClr val="E4C450"/>
          </a:solidFill>
        </p:spPr>
        <p:txBody>
          <a:bodyPr lIns="38100" tIns="38100" rIns="38100" bIns="38100">
            <a:noAutofit/>
          </a:bodyPr>
          <a:lstStyle>
            <a:lvl1pPr>
              <a:defRPr>
                <a:noFill/>
              </a:defRPr>
            </a:lvl1pPr>
          </a:lstStyle>
          <a:p>
            <a: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Shape 276"/>
          <p:cNvSpPr>
            <a:spLocks noGrp="1"/>
          </p:cNvSpPr>
          <p:nvPr>
            <p:ph type="body" sz="quarter" idx="36"/>
          </p:nvPr>
        </p:nvSpPr>
        <p:spPr>
          <a:xfrm>
            <a:off x="6441988" y="4490757"/>
            <a:ext cx="862290" cy="862290"/>
          </a:xfrm>
          <a:prstGeom prst="roundRect">
            <a:avLst>
              <a:gd name="adj" fmla="val 15000"/>
            </a:avLst>
          </a:prstGeom>
          <a:solidFill>
            <a:srgbClr val="6DD0B9"/>
          </a:solidFill>
        </p:spPr>
        <p:txBody>
          <a:bodyPr lIns="38100" tIns="38100" rIns="38100" bIns="38100">
            <a:noAutofit/>
          </a:bodyPr>
          <a:lstStyle>
            <a:lvl1pPr>
              <a:defRPr>
                <a:noFill/>
              </a:defRPr>
            </a:lvl1pPr>
          </a:lstStyle>
          <a:p>
            <a: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Shape 277"/>
          <p:cNvSpPr>
            <a:spLocks noGrp="1"/>
          </p:cNvSpPr>
          <p:nvPr>
            <p:ph type="body" sz="quarter" idx="37"/>
          </p:nvPr>
        </p:nvSpPr>
        <p:spPr>
          <a:xfrm>
            <a:off x="4020075" y="4490757"/>
            <a:ext cx="862290" cy="862290"/>
          </a:xfrm>
          <a:prstGeom prst="roundRect">
            <a:avLst>
              <a:gd name="adj" fmla="val 15000"/>
            </a:avLst>
          </a:prstGeom>
          <a:solidFill>
            <a:srgbClr val="5FBFE7"/>
          </a:solidFill>
        </p:spPr>
        <p:txBody>
          <a:bodyPr lIns="38100" tIns="38100" rIns="38100" bIns="38100">
            <a:noAutofit/>
          </a:bodyPr>
          <a:lstStyle>
            <a:lvl1pPr>
              <a:defRPr>
                <a:noFill/>
              </a:defRPr>
            </a:lvl1pPr>
          </a:lstStyle>
          <a:p>
            <a: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Shape 279"/>
          <p:cNvSpPr>
            <a:spLocks noGrp="1"/>
          </p:cNvSpPr>
          <p:nvPr>
            <p:ph type="body" sz="quarter" idx="38"/>
          </p:nvPr>
        </p:nvSpPr>
        <p:spPr>
          <a:xfrm>
            <a:off x="1469825" y="4490757"/>
            <a:ext cx="862290" cy="862290"/>
          </a:xfrm>
          <a:prstGeom prst="roundRect">
            <a:avLst>
              <a:gd name="adj" fmla="val 15000"/>
            </a:avLst>
          </a:prstGeom>
          <a:solidFill>
            <a:srgbClr val="3C80C7"/>
          </a:solidFill>
        </p:spPr>
        <p:txBody>
          <a:bodyPr lIns="38100" tIns="38100" rIns="38100" bIns="38100">
            <a:noAutofit/>
          </a:bodyPr>
          <a:lstStyle>
            <a:lvl1pPr>
              <a:defRPr>
                <a:noFill/>
              </a:defRPr>
            </a:lvl1pPr>
          </a:lstStyle>
          <a:p>
            <a: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34" hasCustomPrompt="1"/>
          </p:nvPr>
        </p:nvSpPr>
        <p:spPr>
          <a:xfrm>
            <a:off x="11984400" y="3683000"/>
            <a:ext cx="6605587" cy="6605588"/>
          </a:xfrm>
        </p:spPr>
        <p:txBody>
          <a:bodyPr>
            <a:normAutofit/>
          </a:bodyPr>
          <a:lstStyle>
            <a:lvl1pPr marL="342900" marR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FFFFFF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8000" y="1713600"/>
            <a:ext cx="10066738" cy="885600"/>
          </a:xfrm>
        </p:spPr>
        <p:txBody>
          <a:bodyPr anchor="t">
            <a:noAutofit/>
          </a:bodyPr>
          <a:lstStyle>
            <a:lvl1pPr marL="0" indent="0">
              <a:buNone/>
              <a:defRPr sz="50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</a:t>
            </a:r>
            <a:r>
              <a:rPr lang="zh-CN" altLang="en-US"/>
              <a:t>此处编辑</a:t>
            </a:r>
            <a:endParaRPr lang="zh-CN" altLang="en-US" dirty="0"/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344888" y="5590612"/>
            <a:ext cx="1132630" cy="702000"/>
          </a:xfrm>
        </p:spPr>
        <p:txBody>
          <a:bodyPr anchor="t">
            <a:noAutofit/>
          </a:bodyPr>
          <a:lstStyle>
            <a:lvl1pPr marL="0" indent="0" algn="ctr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7"/>
          </p:nvPr>
        </p:nvSpPr>
        <p:spPr>
          <a:xfrm>
            <a:off x="886699" y="6382611"/>
            <a:ext cx="2049006" cy="1576017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3879763" y="5590612"/>
            <a:ext cx="1173502" cy="702000"/>
          </a:xfrm>
        </p:spPr>
        <p:txBody>
          <a:bodyPr anchor="t">
            <a:noAutofit/>
          </a:bodyPr>
          <a:lstStyle>
            <a:lvl1pPr marL="0" indent="0" algn="ctr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6311354" y="5590612"/>
            <a:ext cx="1196354" cy="702000"/>
          </a:xfrm>
        </p:spPr>
        <p:txBody>
          <a:bodyPr anchor="t">
            <a:noAutofit/>
          </a:bodyPr>
          <a:lstStyle>
            <a:lvl1pPr marL="0" indent="0" algn="ctr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9073365" y="5590612"/>
            <a:ext cx="1145458" cy="702000"/>
          </a:xfrm>
        </p:spPr>
        <p:txBody>
          <a:bodyPr anchor="t">
            <a:noAutofit/>
          </a:bodyPr>
          <a:lstStyle>
            <a:lvl1pPr marL="0" indent="0" algn="ctr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26"/>
          </p:nvPr>
        </p:nvSpPr>
        <p:spPr>
          <a:xfrm>
            <a:off x="3446625" y="6382611"/>
            <a:ext cx="2039776" cy="1576017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7"/>
          </p:nvPr>
        </p:nvSpPr>
        <p:spPr>
          <a:xfrm>
            <a:off x="5926343" y="6382611"/>
            <a:ext cx="1966374" cy="1576017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28"/>
          </p:nvPr>
        </p:nvSpPr>
        <p:spPr>
          <a:xfrm>
            <a:off x="8640229" y="6382611"/>
            <a:ext cx="2011730" cy="1576017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9"/>
          </p:nvPr>
        </p:nvSpPr>
        <p:spPr>
          <a:xfrm>
            <a:off x="743415" y="2599200"/>
            <a:ext cx="11095659" cy="808989"/>
          </a:xfrm>
        </p:spPr>
        <p:txBody>
          <a:bodyPr anchor="t">
            <a:noAutofit/>
          </a:bodyPr>
          <a:lstStyle>
            <a:lvl1pPr marL="0" indent="0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</a:t>
            </a:r>
            <a:r>
              <a:rPr lang="zh-CN" altLang="en-US"/>
              <a:t>此处编辑</a:t>
            </a:r>
            <a:endParaRPr lang="zh-CN" altLang="en-US" dirty="0"/>
          </a:p>
        </p:txBody>
      </p:sp>
      <p:sp>
        <p:nvSpPr>
          <p:cNvPr id="23" name="图片占位符 5"/>
          <p:cNvSpPr>
            <a:spLocks noGrp="1"/>
          </p:cNvSpPr>
          <p:nvPr>
            <p:ph type="pic" sz="quarter" idx="24" hasCustomPrompt="1"/>
          </p:nvPr>
        </p:nvSpPr>
        <p:spPr>
          <a:xfrm>
            <a:off x="1540676" y="4575412"/>
            <a:ext cx="720725" cy="722312"/>
          </a:xfrm>
        </p:spPr>
        <p:txBody>
          <a:bodyPr>
            <a:normAutofit/>
          </a:bodyPr>
          <a:lstStyle>
            <a:lvl1pPr marL="342900" marR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FFFFFF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26" name="图片占位符 5"/>
          <p:cNvSpPr>
            <a:spLocks noGrp="1"/>
          </p:cNvSpPr>
          <p:nvPr>
            <p:ph type="pic" sz="quarter" idx="30" hasCustomPrompt="1"/>
          </p:nvPr>
        </p:nvSpPr>
        <p:spPr>
          <a:xfrm>
            <a:off x="4075076" y="4575412"/>
            <a:ext cx="720725" cy="722312"/>
          </a:xfrm>
        </p:spPr>
        <p:txBody>
          <a:bodyPr>
            <a:normAutofit/>
          </a:bodyPr>
          <a:lstStyle>
            <a:lvl1pPr marL="342900" marR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FFFFFF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27" name="图片占位符 5"/>
          <p:cNvSpPr>
            <a:spLocks noGrp="1"/>
          </p:cNvSpPr>
          <p:nvPr>
            <p:ph type="pic" sz="quarter" idx="31" hasCustomPrompt="1"/>
          </p:nvPr>
        </p:nvSpPr>
        <p:spPr>
          <a:xfrm>
            <a:off x="6512276" y="4575412"/>
            <a:ext cx="720725" cy="722312"/>
          </a:xfrm>
        </p:spPr>
        <p:txBody>
          <a:bodyPr>
            <a:normAutofit/>
          </a:bodyPr>
          <a:lstStyle>
            <a:lvl1pPr marL="342900" marR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FFFFFF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28" name="图片占位符 5"/>
          <p:cNvSpPr>
            <a:spLocks noGrp="1"/>
          </p:cNvSpPr>
          <p:nvPr>
            <p:ph type="pic" sz="quarter" idx="32" hasCustomPrompt="1"/>
          </p:nvPr>
        </p:nvSpPr>
        <p:spPr>
          <a:xfrm>
            <a:off x="9262676" y="4575412"/>
            <a:ext cx="720725" cy="722312"/>
          </a:xfrm>
        </p:spPr>
        <p:txBody>
          <a:bodyPr>
            <a:normAutofit/>
          </a:bodyPr>
          <a:lstStyle>
            <a:lvl1pPr marL="342900" marR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FFFFFF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33" hasCustomPrompt="1"/>
          </p:nvPr>
        </p:nvSpPr>
        <p:spPr>
          <a:xfrm>
            <a:off x="12538800" y="2829600"/>
            <a:ext cx="3609975" cy="6507163"/>
          </a:xfrm>
        </p:spPr>
        <p:txBody>
          <a:bodyPr>
            <a:normAutofit/>
          </a:bodyPr>
          <a:lstStyle>
            <a:lvl1pPr marL="342900" marR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FFFFFF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34" name="标题 1"/>
          <p:cNvSpPr>
            <a:spLocks noGrp="1"/>
          </p:cNvSpPr>
          <p:nvPr>
            <p:ph type="title" hasCustomPrompt="1"/>
          </p:nvPr>
        </p:nvSpPr>
        <p:spPr>
          <a:xfrm>
            <a:off x="1608834" y="879288"/>
            <a:ext cx="3093870" cy="38803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180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695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bg>
      <p:bgPr>
        <a:solidFill>
          <a:srgbClr val="181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850800" y="3855600"/>
            <a:ext cx="4571179" cy="1988651"/>
          </a:xfrm>
        </p:spPr>
        <p:txBody>
          <a:bodyPr>
            <a:normAutofit/>
          </a:bodyPr>
          <a:lstStyle>
            <a:lvl1pPr algn="ctr">
              <a:defRPr sz="10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r>
              <a:rPr lang="en-US" altLang="zh-CN" dirty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63"/>
            <a:ext cx="16458480" cy="1717465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8798" b="0" strike="noStrike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7332"/>
            <a:ext cx="16458480" cy="596684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6398" b="0" strike="noStrike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2597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72"/>
    </mc:Choice>
    <mc:Fallback xmlns="">
      <p:transition advTm="6072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159B-A02D-4330-9DAF-575A7809808A}" type="datetimeFigureOut">
              <a:rPr lang="zh-CN" altLang="en-US" smtClean="0"/>
              <a:t>2019/2/21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5062400" y="9511200"/>
            <a:ext cx="2068442" cy="44205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636C-583A-4F70-B9FE-02EFBE7120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051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10567988" y="0"/>
            <a:ext cx="7720012" cy="102885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kumimoji="1"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8000" y="4730400"/>
            <a:ext cx="10780232" cy="43494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lnSpc>
                <a:spcPct val="100000"/>
              </a:lnSpc>
              <a:buFontTx/>
              <a:buNone/>
              <a:defRPr sz="1600" b="0" i="0">
                <a:solidFill>
                  <a:srgbClr val="53585E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2pPr>
            <a:lvl3pPr marL="1371600" indent="0">
              <a:lnSpc>
                <a:spcPct val="100000"/>
              </a:lnSpc>
              <a:buFontTx/>
              <a:buNone/>
              <a:defRPr sz="1600" b="0" i="0">
                <a:solidFill>
                  <a:srgbClr val="53585E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3pPr>
            <a:lvl4pPr marL="2057400" indent="0">
              <a:lnSpc>
                <a:spcPct val="100000"/>
              </a:lnSpc>
              <a:buFontTx/>
              <a:buNone/>
              <a:defRPr sz="1600" b="0" i="0">
                <a:solidFill>
                  <a:srgbClr val="53585E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4pPr>
            <a:lvl5pPr marL="2743200" indent="0">
              <a:lnSpc>
                <a:spcPct val="100000"/>
              </a:lnSpc>
              <a:buFontTx/>
              <a:buNone/>
              <a:defRPr sz="1600" b="0" i="0">
                <a:solidFill>
                  <a:srgbClr val="53585E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8000" y="2671200"/>
            <a:ext cx="9593116" cy="2059200"/>
          </a:xfrm>
        </p:spPr>
        <p:txBody>
          <a:bodyPr anchor="t">
            <a:noAutofit/>
          </a:bodyPr>
          <a:lstStyle>
            <a:lvl1pPr marL="0" indent="0">
              <a:buNone/>
              <a:defRPr sz="50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标题文本</a:t>
            </a:r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608834" y="879288"/>
            <a:ext cx="3093870" cy="38803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180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49599" y="2448001"/>
            <a:ext cx="9540000" cy="576000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kumimoji="1"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4801" y="3675600"/>
            <a:ext cx="6086042" cy="42171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 i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lnSpc>
                <a:spcPct val="100000"/>
              </a:lnSpc>
              <a:buFontTx/>
              <a:buNone/>
              <a:defRPr sz="1600" b="0" i="0">
                <a:solidFill>
                  <a:srgbClr val="53585E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2pPr>
            <a:lvl3pPr marL="1371600" indent="0">
              <a:lnSpc>
                <a:spcPct val="100000"/>
              </a:lnSpc>
              <a:buFontTx/>
              <a:buNone/>
              <a:defRPr sz="1600" b="0" i="0">
                <a:solidFill>
                  <a:srgbClr val="53585E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3pPr>
            <a:lvl4pPr marL="2057400" indent="0">
              <a:lnSpc>
                <a:spcPct val="100000"/>
              </a:lnSpc>
              <a:buFontTx/>
              <a:buNone/>
              <a:defRPr sz="1600" b="0" i="0">
                <a:solidFill>
                  <a:srgbClr val="53585E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4pPr>
            <a:lvl5pPr marL="2743200" indent="0">
              <a:lnSpc>
                <a:spcPct val="100000"/>
              </a:lnSpc>
              <a:buFontTx/>
              <a:buNone/>
              <a:defRPr sz="1600" b="0" i="0">
                <a:solidFill>
                  <a:srgbClr val="53585E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070001" y="2282401"/>
            <a:ext cx="6060842" cy="1393200"/>
          </a:xfrm>
        </p:spPr>
        <p:txBody>
          <a:bodyPr anchor="t">
            <a:noAutofit/>
          </a:bodyPr>
          <a:lstStyle>
            <a:lvl1pPr marL="0" indent="0">
              <a:buNone/>
              <a:defRPr sz="30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标题文本</a:t>
            </a:r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1608834" y="879288"/>
            <a:ext cx="3093870" cy="38803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180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8480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669600" y="3337200"/>
            <a:ext cx="11700000" cy="529200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8000" y="1908000"/>
            <a:ext cx="8550379" cy="1172084"/>
          </a:xfrm>
        </p:spPr>
        <p:txBody>
          <a:bodyPr anchor="t">
            <a:noAutofit/>
          </a:bodyPr>
          <a:lstStyle>
            <a:lvl1pPr marL="0" indent="0">
              <a:buNone/>
              <a:defRPr sz="50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标题文本</a:t>
            </a:r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2823200" y="3402000"/>
            <a:ext cx="4769061" cy="536400"/>
          </a:xfrm>
        </p:spPr>
        <p:txBody>
          <a:bodyPr anchor="t">
            <a:noAutofit/>
          </a:bodyPr>
          <a:lstStyle>
            <a:lvl1pPr marL="0" indent="0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7"/>
          </p:nvPr>
        </p:nvSpPr>
        <p:spPr>
          <a:xfrm>
            <a:off x="12823200" y="3938400"/>
            <a:ext cx="4769061" cy="918000"/>
          </a:xfrm>
        </p:spPr>
        <p:txBody>
          <a:bodyPr anchor="t">
            <a:noAutofit/>
          </a:bodyPr>
          <a:lstStyle>
            <a:lvl1pPr marL="0" indent="0">
              <a:buNone/>
              <a:defRPr sz="1270" b="0" i="0">
                <a:solidFill>
                  <a:srgbClr val="FFFFFF">
                    <a:alpha val="50000"/>
                  </a:srgb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12823200" y="5181261"/>
            <a:ext cx="4769061" cy="536400"/>
          </a:xfrm>
        </p:spPr>
        <p:txBody>
          <a:bodyPr anchor="t">
            <a:noAutofit/>
          </a:bodyPr>
          <a:lstStyle>
            <a:lvl1pPr marL="0" indent="0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9"/>
          </p:nvPr>
        </p:nvSpPr>
        <p:spPr>
          <a:xfrm>
            <a:off x="12823200" y="5717661"/>
            <a:ext cx="4769061" cy="918000"/>
          </a:xfrm>
        </p:spPr>
        <p:txBody>
          <a:bodyPr anchor="t">
            <a:noAutofit/>
          </a:bodyPr>
          <a:lstStyle>
            <a:lvl1pPr marL="0" indent="0">
              <a:buNone/>
              <a:defRPr sz="1270" b="0" i="0">
                <a:solidFill>
                  <a:srgbClr val="FFFFFF">
                    <a:alpha val="50000"/>
                  </a:srgb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12823200" y="6970305"/>
            <a:ext cx="4769061" cy="536400"/>
          </a:xfrm>
        </p:spPr>
        <p:txBody>
          <a:bodyPr anchor="t">
            <a:noAutofit/>
          </a:bodyPr>
          <a:lstStyle>
            <a:lvl1pPr marL="0" indent="0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21"/>
          </p:nvPr>
        </p:nvSpPr>
        <p:spPr>
          <a:xfrm>
            <a:off x="12823200" y="7506705"/>
            <a:ext cx="4769061" cy="918000"/>
          </a:xfrm>
        </p:spPr>
        <p:txBody>
          <a:bodyPr anchor="t">
            <a:noAutofit/>
          </a:bodyPr>
          <a:lstStyle>
            <a:lvl1pPr marL="0" indent="0">
              <a:buNone/>
              <a:defRPr sz="1270" b="0" i="0">
                <a:solidFill>
                  <a:srgbClr val="FFFFFF">
                    <a:alpha val="50000"/>
                  </a:srgb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1608834" y="879288"/>
            <a:ext cx="3093870" cy="38803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180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685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3" hasCustomPrompt="1"/>
          </p:nvPr>
        </p:nvSpPr>
        <p:spPr>
          <a:xfrm>
            <a:off x="1502274" y="3978762"/>
            <a:ext cx="1766820" cy="1422157"/>
          </a:xfrm>
        </p:spPr>
        <p:txBody>
          <a:bodyPr anchor="t">
            <a:norm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8000" y="1908000"/>
            <a:ext cx="13847791" cy="1303694"/>
          </a:xfrm>
        </p:spPr>
        <p:txBody>
          <a:bodyPr anchor="t">
            <a:noAutofit/>
          </a:bodyPr>
          <a:lstStyle>
            <a:lvl1pPr marL="0" indent="0">
              <a:buNone/>
              <a:defRPr sz="50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标题文本</a:t>
            </a:r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502274" y="5622698"/>
            <a:ext cx="1766820" cy="702000"/>
          </a:xfrm>
        </p:spPr>
        <p:txBody>
          <a:bodyPr anchor="t">
            <a:noAutofit/>
          </a:bodyPr>
          <a:lstStyle>
            <a:lvl1pPr marL="0" indent="0" algn="ctr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7"/>
          </p:nvPr>
        </p:nvSpPr>
        <p:spPr>
          <a:xfrm>
            <a:off x="1425177" y="6414697"/>
            <a:ext cx="1921012" cy="1576017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5716932" y="5622698"/>
            <a:ext cx="1766820" cy="702000"/>
          </a:xfrm>
        </p:spPr>
        <p:txBody>
          <a:bodyPr anchor="t">
            <a:noAutofit/>
          </a:bodyPr>
          <a:lstStyle>
            <a:lvl1pPr marL="0" indent="0" algn="ctr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9931590" y="5622698"/>
            <a:ext cx="1766820" cy="702000"/>
          </a:xfrm>
        </p:spPr>
        <p:txBody>
          <a:bodyPr anchor="t">
            <a:noAutofit/>
          </a:bodyPr>
          <a:lstStyle>
            <a:lvl1pPr marL="0" indent="0" algn="ctr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14" name="图片占位符 15"/>
          <p:cNvSpPr>
            <a:spLocks noGrp="1"/>
          </p:cNvSpPr>
          <p:nvPr>
            <p:ph type="pic" sz="quarter" idx="22" hasCustomPrompt="1"/>
          </p:nvPr>
        </p:nvSpPr>
        <p:spPr>
          <a:xfrm>
            <a:off x="5716932" y="3978762"/>
            <a:ext cx="1766820" cy="1422157"/>
          </a:xfrm>
        </p:spPr>
        <p:txBody>
          <a:bodyPr anchor="t">
            <a:normAutofit/>
          </a:bodyPr>
          <a:lstStyle>
            <a:lvl1pPr marL="342900" marR="0" indent="-342900" algn="ctr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FFFFFF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15" name="图片占位符 15"/>
          <p:cNvSpPr>
            <a:spLocks noGrp="1"/>
          </p:cNvSpPr>
          <p:nvPr>
            <p:ph type="pic" sz="quarter" idx="23" hasCustomPrompt="1"/>
          </p:nvPr>
        </p:nvSpPr>
        <p:spPr>
          <a:xfrm>
            <a:off x="9931590" y="3978762"/>
            <a:ext cx="1766820" cy="1422157"/>
          </a:xfrm>
        </p:spPr>
        <p:txBody>
          <a:bodyPr anchor="t">
            <a:normAutofit/>
          </a:bodyPr>
          <a:lstStyle>
            <a:lvl1pPr marL="342900" marR="0" indent="-342900" algn="ctr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FFFFFF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17" name="图片占位符 15"/>
          <p:cNvSpPr>
            <a:spLocks noGrp="1"/>
          </p:cNvSpPr>
          <p:nvPr>
            <p:ph type="pic" sz="quarter" idx="24" hasCustomPrompt="1"/>
          </p:nvPr>
        </p:nvSpPr>
        <p:spPr>
          <a:xfrm>
            <a:off x="14146249" y="3978762"/>
            <a:ext cx="1766820" cy="1422157"/>
          </a:xfrm>
        </p:spPr>
        <p:txBody>
          <a:bodyPr anchor="t">
            <a:normAutofit/>
          </a:bodyPr>
          <a:lstStyle>
            <a:lvl1pPr marL="342900" marR="0" indent="-342900" algn="ctr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FFFFFF"/>
                </a:solidFill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14146249" y="5622698"/>
            <a:ext cx="1766820" cy="702000"/>
          </a:xfrm>
        </p:spPr>
        <p:txBody>
          <a:bodyPr anchor="t">
            <a:noAutofit/>
          </a:bodyPr>
          <a:lstStyle>
            <a:lvl1pPr marL="0" indent="0" algn="ctr"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26"/>
          </p:nvPr>
        </p:nvSpPr>
        <p:spPr>
          <a:xfrm>
            <a:off x="5639835" y="6414697"/>
            <a:ext cx="1921013" cy="1576017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7"/>
          </p:nvPr>
        </p:nvSpPr>
        <p:spPr>
          <a:xfrm>
            <a:off x="9854494" y="6414697"/>
            <a:ext cx="1921013" cy="1576017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28"/>
          </p:nvPr>
        </p:nvSpPr>
        <p:spPr>
          <a:xfrm>
            <a:off x="14069152" y="6414697"/>
            <a:ext cx="1921013" cy="1576017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3" name="标题 1"/>
          <p:cNvSpPr>
            <a:spLocks noGrp="1"/>
          </p:cNvSpPr>
          <p:nvPr>
            <p:ph type="title" hasCustomPrompt="1"/>
          </p:nvPr>
        </p:nvSpPr>
        <p:spPr>
          <a:xfrm>
            <a:off x="1608834" y="879288"/>
            <a:ext cx="3093870" cy="38803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180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81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8000" y="2340000"/>
            <a:ext cx="13847791" cy="1303694"/>
          </a:xfrm>
        </p:spPr>
        <p:txBody>
          <a:bodyPr anchor="t">
            <a:noAutofit/>
          </a:bodyPr>
          <a:lstStyle>
            <a:lvl1pPr marL="0" indent="0">
              <a:buNone/>
              <a:defRPr sz="50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1608834" y="879288"/>
            <a:ext cx="3093870" cy="38803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1800"/>
              <a:t>title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799200" y="1868749"/>
            <a:ext cx="7347869" cy="56113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FontTx/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2pPr>
            <a:lvl3pPr marL="1371600" indent="0">
              <a:buFontTx/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3pPr>
            <a:lvl4pPr marL="2057400" indent="0">
              <a:buFontTx/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4pPr>
            <a:lvl5pPr marL="2743200" indent="0">
              <a:buFontTx/>
              <a:buNone/>
              <a:defRPr sz="30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80275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06"/>
          <p:cNvSpPr>
            <a:spLocks noGrp="1"/>
          </p:cNvSpPr>
          <p:nvPr>
            <p:ph type="body" sz="quarter" idx="33"/>
          </p:nvPr>
        </p:nvSpPr>
        <p:spPr>
          <a:xfrm>
            <a:off x="813064" y="6633252"/>
            <a:ext cx="5080001" cy="2540001"/>
          </a:xfrm>
          <a:prstGeom prst="rect">
            <a:avLst/>
          </a:prstGeom>
          <a:solidFill>
            <a:srgbClr val="30363C"/>
          </a:solidFill>
        </p:spPr>
        <p:txBody>
          <a:bodyPr lIns="38100" tIns="38100" rIns="38100" bIns="38100">
            <a:noAutofit/>
          </a:bodyPr>
          <a:lstStyle>
            <a:lvl1pPr>
              <a:defRPr>
                <a:noFill/>
              </a:defRPr>
            </a:lvl1pPr>
          </a:lstStyle>
          <a:p>
            <a: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29" name="Shape 107"/>
          <p:cNvSpPr>
            <a:spLocks noGrp="1"/>
          </p:cNvSpPr>
          <p:nvPr>
            <p:ph type="body" sz="quarter" idx="34"/>
          </p:nvPr>
        </p:nvSpPr>
        <p:spPr>
          <a:xfrm>
            <a:off x="5893064" y="6633252"/>
            <a:ext cx="5080001" cy="2540001"/>
          </a:xfrm>
          <a:prstGeom prst="rect">
            <a:avLst/>
          </a:prstGeom>
          <a:solidFill>
            <a:srgbClr val="353A41"/>
          </a:solidFill>
        </p:spPr>
        <p:txBody>
          <a:bodyPr lIns="38100" tIns="38100" rIns="38100" bIns="38100">
            <a:noAutofit/>
          </a:bodyPr>
          <a:lstStyle>
            <a:lvl1pPr>
              <a:defRPr>
                <a:noFill/>
              </a:defRPr>
            </a:lvl1pPr>
          </a:lstStyle>
          <a:p>
            <a: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0" name="Shape 108"/>
          <p:cNvSpPr>
            <a:spLocks noGrp="1"/>
          </p:cNvSpPr>
          <p:nvPr>
            <p:ph type="body" sz="quarter" idx="35"/>
          </p:nvPr>
        </p:nvSpPr>
        <p:spPr>
          <a:xfrm>
            <a:off x="10973064" y="6633252"/>
            <a:ext cx="5080001" cy="2540001"/>
          </a:xfrm>
          <a:prstGeom prst="rect">
            <a:avLst/>
          </a:prstGeom>
          <a:solidFill>
            <a:srgbClr val="2F343B"/>
          </a:solidFill>
        </p:spPr>
        <p:txBody>
          <a:bodyPr lIns="38100" tIns="38100" rIns="38100" bIns="38100">
            <a:noAutofit/>
          </a:bodyPr>
          <a:lstStyle>
            <a:lvl1pPr>
              <a:defRPr>
                <a:noFill/>
              </a:defRPr>
            </a:lvl1pPr>
          </a:lstStyle>
          <a:p>
            <a: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13600" y="2829600"/>
            <a:ext cx="5079600" cy="3808800"/>
          </a:xfrm>
        </p:spPr>
        <p:txBody>
          <a:bodyPr anchor="t">
            <a:norm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8001" y="1782000"/>
            <a:ext cx="10796274" cy="1019426"/>
          </a:xfrm>
        </p:spPr>
        <p:txBody>
          <a:bodyPr anchor="t">
            <a:noAutofit/>
          </a:bodyPr>
          <a:lstStyle>
            <a:lvl1pPr marL="0" indent="0">
              <a:buNone/>
              <a:defRPr sz="50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标题文本</a:t>
            </a:r>
            <a:endParaRPr lang="zh-CN" altLang="en-US" dirty="0"/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7"/>
          </p:nvPr>
        </p:nvSpPr>
        <p:spPr>
          <a:xfrm>
            <a:off x="1210863" y="8096400"/>
            <a:ext cx="4327200" cy="935305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2" name="图片占位符 15"/>
          <p:cNvSpPr>
            <a:spLocks noGrp="1"/>
          </p:cNvSpPr>
          <p:nvPr>
            <p:ph type="pic" sz="quarter" idx="29"/>
          </p:nvPr>
        </p:nvSpPr>
        <p:spPr>
          <a:xfrm>
            <a:off x="5893200" y="2829600"/>
            <a:ext cx="5079600" cy="3808800"/>
          </a:xfrm>
        </p:spPr>
        <p:txBody>
          <a:bodyPr anchor="t">
            <a:norm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endParaRPr kumimoji="1" lang="zh-CN" altLang="en-US" dirty="0"/>
          </a:p>
        </p:txBody>
      </p:sp>
      <p:sp>
        <p:nvSpPr>
          <p:cNvPr id="23" name="图片占位符 15"/>
          <p:cNvSpPr>
            <a:spLocks noGrp="1"/>
          </p:cNvSpPr>
          <p:nvPr>
            <p:ph type="pic" sz="quarter" idx="30"/>
          </p:nvPr>
        </p:nvSpPr>
        <p:spPr>
          <a:xfrm>
            <a:off x="10972800" y="2829600"/>
            <a:ext cx="5079600" cy="3808800"/>
          </a:xfrm>
        </p:spPr>
        <p:txBody>
          <a:bodyPr anchor="t">
            <a:norm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endParaRPr kumimoji="1" lang="zh-CN" alt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31"/>
          </p:nvPr>
        </p:nvSpPr>
        <p:spPr>
          <a:xfrm>
            <a:off x="6258507" y="8096400"/>
            <a:ext cx="4327200" cy="935305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32"/>
          </p:nvPr>
        </p:nvSpPr>
        <p:spPr>
          <a:xfrm>
            <a:off x="11396527" y="8096400"/>
            <a:ext cx="4327200" cy="935305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36"/>
          </p:nvPr>
        </p:nvSpPr>
        <p:spPr>
          <a:xfrm>
            <a:off x="1210863" y="6817894"/>
            <a:ext cx="4327200" cy="967257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37"/>
          </p:nvPr>
        </p:nvSpPr>
        <p:spPr>
          <a:xfrm>
            <a:off x="1210863" y="7785151"/>
            <a:ext cx="4327200" cy="316113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38"/>
          </p:nvPr>
        </p:nvSpPr>
        <p:spPr>
          <a:xfrm>
            <a:off x="6258507" y="6817894"/>
            <a:ext cx="4327200" cy="967257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39"/>
          </p:nvPr>
        </p:nvSpPr>
        <p:spPr>
          <a:xfrm>
            <a:off x="6258507" y="7785151"/>
            <a:ext cx="4327200" cy="316113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40"/>
          </p:nvPr>
        </p:nvSpPr>
        <p:spPr>
          <a:xfrm>
            <a:off x="11396527" y="6817894"/>
            <a:ext cx="4327200" cy="967257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41"/>
          </p:nvPr>
        </p:nvSpPr>
        <p:spPr>
          <a:xfrm>
            <a:off x="11396527" y="7785151"/>
            <a:ext cx="4327200" cy="316113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 i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1608834" y="879288"/>
            <a:ext cx="3093870" cy="38803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180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054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3" hasCustomPrompt="1"/>
          </p:nvPr>
        </p:nvSpPr>
        <p:spPr>
          <a:xfrm>
            <a:off x="1483577" y="4818852"/>
            <a:ext cx="3358800" cy="2008032"/>
          </a:xfrm>
        </p:spPr>
        <p:txBody>
          <a:bodyPr anchor="t">
            <a:normAutofit/>
          </a:bodyPr>
          <a:lstStyle>
            <a:lvl1pPr marL="342900" marR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39199" y="2797200"/>
            <a:ext cx="13847791" cy="744841"/>
          </a:xfrm>
        </p:spPr>
        <p:txBody>
          <a:bodyPr anchor="t">
            <a:noAutofit/>
          </a:bodyPr>
          <a:lstStyle>
            <a:lvl1pPr marL="0" indent="0">
              <a:buNone/>
              <a:defRPr sz="50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标题文本</a:t>
            </a:r>
            <a:endParaRPr lang="en-US" altLang="zh-CN" dirty="0"/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7"/>
          </p:nvPr>
        </p:nvSpPr>
        <p:spPr>
          <a:xfrm>
            <a:off x="1756573" y="8308800"/>
            <a:ext cx="3601839" cy="109800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rgbClr val="53585E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1339198" y="3659227"/>
            <a:ext cx="10890900" cy="771533"/>
          </a:xfrm>
        </p:spPr>
        <p:txBody>
          <a:bodyPr anchor="t">
            <a:noAutofit/>
          </a:bodyPr>
          <a:lstStyle>
            <a:lvl1pPr marL="0" indent="0">
              <a:buNone/>
              <a:defRPr sz="3000" b="0" i="0">
                <a:solidFill>
                  <a:srgbClr val="53585E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3" name="Shape 125"/>
          <p:cNvSpPr/>
          <p:nvPr userDrawn="1"/>
        </p:nvSpPr>
        <p:spPr>
          <a:xfrm>
            <a:off x="769038" y="7323230"/>
            <a:ext cx="16749925" cy="1"/>
          </a:xfrm>
          <a:prstGeom prst="line">
            <a:avLst/>
          </a:prstGeom>
          <a:ln w="12700">
            <a:solidFill>
              <a:srgbClr val="A6AAA9">
                <a:alpha val="40393"/>
              </a:srgbClr>
            </a:solidFill>
          </a:ln>
        </p:spPr>
        <p:txBody>
          <a:bodyPr lIns="45718" tIns="45718" rIns="45718" bIns="45718"/>
          <a:lstStyle/>
          <a:p>
            <a:pPr algn="l" defTabSz="914400"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136"/>
          <p:cNvSpPr>
            <a:spLocks noGrp="1"/>
          </p:cNvSpPr>
          <p:nvPr>
            <p:ph type="pic" sz="quarter" idx="24" hasCustomPrompt="1"/>
          </p:nvPr>
        </p:nvSpPr>
        <p:spPr>
          <a:xfrm>
            <a:off x="7132783" y="4818852"/>
            <a:ext cx="3359616" cy="20080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342900" marR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15" name="Shape 137"/>
          <p:cNvSpPr>
            <a:spLocks noGrp="1"/>
          </p:cNvSpPr>
          <p:nvPr>
            <p:ph type="pic" sz="quarter" idx="25" hasCustomPrompt="1"/>
          </p:nvPr>
        </p:nvSpPr>
        <p:spPr>
          <a:xfrm>
            <a:off x="12708897" y="4818852"/>
            <a:ext cx="3359615" cy="20080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342900" marR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1756574" y="7455600"/>
            <a:ext cx="3601839" cy="853200"/>
          </a:xfrm>
        </p:spPr>
        <p:txBody>
          <a:bodyPr anchor="t">
            <a:noAutofit/>
          </a:bodyPr>
          <a:lstStyle>
            <a:lvl1pPr marL="0" indent="0">
              <a:buNone/>
              <a:defRPr sz="50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34"/>
          </p:nvPr>
        </p:nvSpPr>
        <p:spPr>
          <a:xfrm>
            <a:off x="7465120" y="8308800"/>
            <a:ext cx="3601839" cy="109800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rgbClr val="53585E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7465121" y="7455600"/>
            <a:ext cx="3601839" cy="853200"/>
          </a:xfrm>
        </p:spPr>
        <p:txBody>
          <a:bodyPr anchor="t">
            <a:noAutofit/>
          </a:bodyPr>
          <a:lstStyle>
            <a:lvl1pPr marL="0" indent="0">
              <a:buNone/>
              <a:defRPr sz="50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36"/>
          </p:nvPr>
        </p:nvSpPr>
        <p:spPr>
          <a:xfrm>
            <a:off x="13075323" y="8308800"/>
            <a:ext cx="3601839" cy="109800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rgbClr val="53585E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13075324" y="7455600"/>
            <a:ext cx="3601839" cy="853200"/>
          </a:xfrm>
        </p:spPr>
        <p:txBody>
          <a:bodyPr anchor="t">
            <a:noAutofit/>
          </a:bodyPr>
          <a:lstStyle>
            <a:lvl1pPr marL="0" indent="0">
              <a:buNone/>
              <a:defRPr sz="5000" b="0" i="0">
                <a:solidFill>
                  <a:srgbClr val="0296EB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编辑</a:t>
            </a:r>
          </a:p>
        </p:txBody>
      </p:sp>
      <p:sp>
        <p:nvSpPr>
          <p:cNvPr id="23" name="标题 1"/>
          <p:cNvSpPr>
            <a:spLocks noGrp="1"/>
          </p:cNvSpPr>
          <p:nvPr>
            <p:ph type="title" hasCustomPrompt="1"/>
          </p:nvPr>
        </p:nvSpPr>
        <p:spPr>
          <a:xfrm>
            <a:off x="1608834" y="879288"/>
            <a:ext cx="3093870" cy="38803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180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3869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773"/>
            <a:ext cx="15773400" cy="1988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860"/>
            <a:ext cx="15773400" cy="652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幻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17240400" y="9511200"/>
            <a:ext cx="508181" cy="442051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rgbClr val="FFFFFF">
                    <a:alpha val="50000"/>
                  </a:srgbClr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fld id="{EF643F2F-20E1-1447-B8AB-8E8A59A4B9E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11" name="Shape 4"/>
          <p:cNvSpPr/>
          <p:nvPr userDrawn="1"/>
        </p:nvSpPr>
        <p:spPr>
          <a:xfrm>
            <a:off x="1485900" y="939800"/>
            <a:ext cx="25400" cy="254000"/>
          </a:xfrm>
          <a:prstGeom prst="rect">
            <a:avLst/>
          </a:prstGeom>
          <a:solidFill>
            <a:srgbClr val="FFFFFF">
              <a:alpha val="19832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619125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5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67" r:id="rId21"/>
    <p:sldLayoutId id="2147483690" r:id="rId22"/>
    <p:sldLayoutId id="2147483691" r:id="rId23"/>
  </p:sldLayoutIdLst>
  <p:hf hd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media" Target="../media/media4.mp4"/><Relationship Id="rId13" Type="http://schemas.openxmlformats.org/officeDocument/2006/relationships/image" Target="../media/image30.png"/><Relationship Id="rId3" Type="http://schemas.openxmlformats.org/officeDocument/2006/relationships/video" Target="../media/media1.mp4"/><Relationship Id="rId7" Type="http://schemas.openxmlformats.org/officeDocument/2006/relationships/video" Target="../media/media3.mp4"/><Relationship Id="rId12" Type="http://schemas.openxmlformats.org/officeDocument/2006/relationships/image" Target="../media/image29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microsoft.com/office/2007/relationships/media" Target="../media/media3.mp4"/><Relationship Id="rId11" Type="http://schemas.openxmlformats.org/officeDocument/2006/relationships/notesSlide" Target="../notesSlides/notesSlide7.xml"/><Relationship Id="rId5" Type="http://schemas.openxmlformats.org/officeDocument/2006/relationships/video" Target="../media/media2.mp4"/><Relationship Id="rId15" Type="http://schemas.openxmlformats.org/officeDocument/2006/relationships/image" Target="../media/image32.png"/><Relationship Id="rId10" Type="http://schemas.openxmlformats.org/officeDocument/2006/relationships/slideLayout" Target="../slideLayouts/slideLayout22.xml"/><Relationship Id="rId4" Type="http://schemas.microsoft.com/office/2007/relationships/media" Target="../media/media2.mp4"/><Relationship Id="rId9" Type="http://schemas.openxmlformats.org/officeDocument/2006/relationships/video" Target="../media/media4.mp4"/><Relationship Id="rId1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31.png"/><Relationship Id="rId4" Type="http://schemas.openxmlformats.org/officeDocument/2006/relationships/image" Target="../media/image3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1.png"/><Relationship Id="rId3" Type="http://schemas.openxmlformats.org/officeDocument/2006/relationships/image" Target="../media/image1110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17" Type="http://schemas.openxmlformats.org/officeDocument/2006/relationships/image" Target="../media/image251.png"/><Relationship Id="rId2" Type="http://schemas.openxmlformats.org/officeDocument/2006/relationships/image" Target="../media/image106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11" Type="http://schemas.openxmlformats.org/officeDocument/2006/relationships/image" Target="../media/image191.png"/><Relationship Id="rId5" Type="http://schemas.openxmlformats.org/officeDocument/2006/relationships/image" Target="../media/image130.png"/><Relationship Id="rId15" Type="http://schemas.openxmlformats.org/officeDocument/2006/relationships/image" Target="../media/image231.png"/><Relationship Id="rId10" Type="http://schemas.openxmlformats.org/officeDocument/2006/relationships/image" Target="../media/image181.png"/><Relationship Id="rId4" Type="http://schemas.openxmlformats.org/officeDocument/2006/relationships/image" Target="../media/image121.png"/><Relationship Id="rId9" Type="http://schemas.openxmlformats.org/officeDocument/2006/relationships/image" Target="../media/image170.png"/><Relationship Id="rId14" Type="http://schemas.openxmlformats.org/officeDocument/2006/relationships/image" Target="../media/image2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38.png"/><Relationship Id="rId18" Type="http://schemas.openxmlformats.org/officeDocument/2006/relationships/image" Target="../media/image370.png"/><Relationship Id="rId26" Type="http://schemas.openxmlformats.org/officeDocument/2006/relationships/image" Target="../media/image42.png"/><Relationship Id="rId3" Type="http://schemas.openxmlformats.org/officeDocument/2006/relationships/image" Target="../media/image190.png"/><Relationship Id="rId21" Type="http://schemas.openxmlformats.org/officeDocument/2006/relationships/image" Target="../media/image380.png"/><Relationship Id="rId7" Type="http://schemas.openxmlformats.org/officeDocument/2006/relationships/image" Target="../media/image230.png"/><Relationship Id="rId12" Type="http://schemas.openxmlformats.org/officeDocument/2006/relationships/image" Target="../media/image280.png"/><Relationship Id="rId17" Type="http://schemas.openxmlformats.org/officeDocument/2006/relationships/image" Target="../media/image330.png"/><Relationship Id="rId25" Type="http://schemas.openxmlformats.org/officeDocument/2006/relationships/image" Target="../media/image41.png"/><Relationship Id="rId2" Type="http://schemas.openxmlformats.org/officeDocument/2006/relationships/image" Target="../media/image180.png"/><Relationship Id="rId16" Type="http://schemas.openxmlformats.org/officeDocument/2006/relationships/image" Target="../media/image320.png"/><Relationship Id="rId20" Type="http://schemas.openxmlformats.org/officeDocument/2006/relationships/image" Target="../media/image3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11" Type="http://schemas.openxmlformats.org/officeDocument/2006/relationships/image" Target="../media/image270.png"/><Relationship Id="rId24" Type="http://schemas.openxmlformats.org/officeDocument/2006/relationships/image" Target="../media/image40.png"/><Relationship Id="rId5" Type="http://schemas.openxmlformats.org/officeDocument/2006/relationships/image" Target="../media/image210.png"/><Relationship Id="rId15" Type="http://schemas.openxmlformats.org/officeDocument/2006/relationships/image" Target="../media/image310.png"/><Relationship Id="rId23" Type="http://schemas.openxmlformats.org/officeDocument/2006/relationships/image" Target="../media/image390.png"/><Relationship Id="rId10" Type="http://schemas.openxmlformats.org/officeDocument/2006/relationships/image" Target="../media/image260.png"/><Relationship Id="rId19" Type="http://schemas.openxmlformats.org/officeDocument/2006/relationships/image" Target="../media/image350.png"/><Relationship Id="rId4" Type="http://schemas.openxmlformats.org/officeDocument/2006/relationships/image" Target="../media/image37.png"/><Relationship Id="rId9" Type="http://schemas.openxmlformats.org/officeDocument/2006/relationships/image" Target="../media/image250.png"/><Relationship Id="rId14" Type="http://schemas.openxmlformats.org/officeDocument/2006/relationships/image" Target="../media/image300.png"/><Relationship Id="rId2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2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4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2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7.emf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3809191"/>
            <a:ext cx="18288000" cy="1375500"/>
          </a:xfrm>
        </p:spPr>
        <p:txBody>
          <a:bodyPr>
            <a:normAutofit/>
          </a:bodyPr>
          <a:lstStyle/>
          <a:p>
            <a:pPr algn="ctr"/>
            <a:r>
              <a:rPr lang="zh-CN" altLang="en-US" sz="8000" dirty="0"/>
              <a:t>主流</a:t>
            </a:r>
            <a:r>
              <a:rPr lang="en-US" altLang="zh-CN" sz="8000" dirty="0"/>
              <a:t>VIO</a:t>
            </a:r>
            <a:r>
              <a:rPr lang="zh-CN" altLang="en-US" sz="8000" dirty="0"/>
              <a:t>综述及</a:t>
            </a:r>
            <a:r>
              <a:rPr lang="en-US" altLang="zh-CN" sz="8000" dirty="0"/>
              <a:t>VINS</a:t>
            </a:r>
            <a:r>
              <a:rPr lang="zh-CN" altLang="en-US" sz="8000" dirty="0"/>
              <a:t>解析</a:t>
            </a:r>
            <a:endParaRPr kumimoji="1" lang="zh-CN" altLang="en-US" sz="8000" dirty="0"/>
          </a:p>
        </p:txBody>
      </p:sp>
      <p:sp>
        <p:nvSpPr>
          <p:cNvPr id="4" name="文本占位符 2"/>
          <p:cNvSpPr txBox="1">
            <a:spLocks/>
          </p:cNvSpPr>
          <p:nvPr/>
        </p:nvSpPr>
        <p:spPr>
          <a:xfrm>
            <a:off x="7004138" y="5672169"/>
            <a:ext cx="7640550" cy="8072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000" b="0" i="0" kern="120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3600" dirty="0">
                <a:solidFill>
                  <a:srgbClr val="0296EB"/>
                </a:solidFill>
              </a:rPr>
              <a:t>崔华坤 </a:t>
            </a:r>
            <a:r>
              <a:rPr lang="en-US" altLang="zh-CN" sz="3600" dirty="0">
                <a:solidFill>
                  <a:srgbClr val="0296EB"/>
                </a:solidFill>
              </a:rPr>
              <a:t>2019.2.22</a:t>
            </a:r>
            <a:endParaRPr lang="zh-CN" altLang="en-US" sz="3600" dirty="0">
              <a:solidFill>
                <a:srgbClr val="0296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292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8938210" y="451674"/>
            <a:ext cx="4827967" cy="4865583"/>
            <a:chOff x="8702600" y="1607383"/>
            <a:chExt cx="5118621" cy="515849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/>
            <a:srcRect r="150"/>
            <a:stretch/>
          </p:blipFill>
          <p:spPr>
            <a:xfrm>
              <a:off x="8702600" y="1607383"/>
              <a:ext cx="5007279" cy="4243811"/>
            </a:xfrm>
            <a:prstGeom prst="rect">
              <a:avLst/>
            </a:prstGeom>
          </p:spPr>
        </p:pic>
        <p:sp>
          <p:nvSpPr>
            <p:cNvPr id="10" name="左大括号 9"/>
            <p:cNvSpPr/>
            <p:nvPr/>
          </p:nvSpPr>
          <p:spPr>
            <a:xfrm rot="16200000">
              <a:off x="10785400" y="3802729"/>
              <a:ext cx="400128" cy="4565728"/>
            </a:xfrm>
            <a:prstGeom prst="leftBrace">
              <a:avLst>
                <a:gd name="adj1" fmla="val 43247"/>
                <a:gd name="adj2" fmla="val 4668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标题 6"/>
            <p:cNvSpPr txBox="1">
              <a:spLocks/>
            </p:cNvSpPr>
            <p:nvPr/>
          </p:nvSpPr>
          <p:spPr>
            <a:xfrm>
              <a:off x="10623522" y="6377844"/>
              <a:ext cx="3197699" cy="3880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3716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800" kern="1200">
                  <a:solidFill>
                    <a:srgbClr val="0296EB"/>
                  </a:solidFill>
                  <a:latin typeface="Microsoft YaHei" charset="-122"/>
                  <a:ea typeface="Microsoft YaHei" charset="-122"/>
                  <a:cs typeface="Microsoft YaHei" charset="-122"/>
                </a:defRPr>
              </a:lvl1pPr>
            </a:lstStyle>
            <a:p>
              <a:r>
                <a:rPr lang="en-US" altLang="zh-CN" sz="2400" dirty="0"/>
                <a:t>H    </a:t>
              </a:r>
              <a:r>
                <a:rPr lang="zh-CN" altLang="en-US" sz="2400" dirty="0"/>
                <a:t>*</a:t>
              </a:r>
              <a:r>
                <a:rPr lang="en-US" altLang="zh-CN" sz="2400" dirty="0"/>
                <a:t>     δx    =    b</a:t>
              </a:r>
              <a:endParaRPr lang="zh-CN" altLang="en-US" sz="2400" dirty="0"/>
            </a:p>
          </p:txBody>
        </p:sp>
        <p:sp>
          <p:nvSpPr>
            <p:cNvPr id="12" name="左大括号 11"/>
            <p:cNvSpPr/>
            <p:nvPr/>
          </p:nvSpPr>
          <p:spPr>
            <a:xfrm rot="16200000">
              <a:off x="13335227" y="5823522"/>
              <a:ext cx="319836" cy="444502"/>
            </a:xfrm>
            <a:prstGeom prst="leftBrace">
              <a:avLst>
                <a:gd name="adj1" fmla="val 13234"/>
                <a:gd name="adj2" fmla="val 4668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画布 152"/>
          <p:cNvGrpSpPr/>
          <p:nvPr/>
        </p:nvGrpSpPr>
        <p:grpSpPr>
          <a:xfrm>
            <a:off x="801176" y="1278252"/>
            <a:ext cx="6527789" cy="4015565"/>
            <a:chOff x="0" y="0"/>
            <a:chExt cx="3142229" cy="1932940"/>
          </a:xfrm>
        </p:grpSpPr>
        <p:sp>
          <p:nvSpPr>
            <p:cNvPr id="14" name="矩形 13"/>
            <p:cNvSpPr/>
            <p:nvPr/>
          </p:nvSpPr>
          <p:spPr>
            <a:xfrm>
              <a:off x="0" y="0"/>
              <a:ext cx="3141980" cy="1932940"/>
            </a:xfrm>
            <a:prstGeom prst="rect">
              <a:avLst/>
            </a:prstGeom>
          </p:spPr>
        </p:sp>
        <p:sp>
          <p:nvSpPr>
            <p:cNvPr id="15" name="椭圆 14"/>
            <p:cNvSpPr/>
            <p:nvPr/>
          </p:nvSpPr>
          <p:spPr>
            <a:xfrm>
              <a:off x="269359" y="353856"/>
              <a:ext cx="125260" cy="12526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196763" y="353847"/>
              <a:ext cx="125095" cy="12509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123672" y="353568"/>
              <a:ext cx="125095" cy="12509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8" name="五角星 17"/>
            <p:cNvSpPr/>
            <p:nvPr/>
          </p:nvSpPr>
          <p:spPr>
            <a:xfrm>
              <a:off x="187939" y="1320439"/>
              <a:ext cx="225468" cy="225468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9" name="五角星 18"/>
            <p:cNvSpPr/>
            <p:nvPr/>
          </p:nvSpPr>
          <p:spPr>
            <a:xfrm>
              <a:off x="1073816" y="1320439"/>
              <a:ext cx="225425" cy="2254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20" name="五角星 19"/>
            <p:cNvSpPr/>
            <p:nvPr/>
          </p:nvSpPr>
          <p:spPr>
            <a:xfrm>
              <a:off x="1915470" y="1320439"/>
              <a:ext cx="225425" cy="2254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21" name="五角星 20"/>
            <p:cNvSpPr/>
            <p:nvPr/>
          </p:nvSpPr>
          <p:spPr>
            <a:xfrm>
              <a:off x="2744527" y="1320161"/>
              <a:ext cx="225425" cy="2254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46"/>
                <p:cNvSpPr txBox="1"/>
                <p:nvPr/>
              </p:nvSpPr>
              <p:spPr>
                <a:xfrm>
                  <a:off x="148780" y="22085"/>
                  <a:ext cx="350727" cy="37935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52400" marR="152400"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32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2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sz="3200" kern="10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文本框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80" y="22085"/>
                  <a:ext cx="350727" cy="37935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1"/>
                <p:cNvSpPr txBox="1"/>
                <p:nvPr/>
              </p:nvSpPr>
              <p:spPr>
                <a:xfrm>
                  <a:off x="1000504" y="13278"/>
                  <a:ext cx="532130" cy="40068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52400" marR="152400"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32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sz="32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3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504" y="13278"/>
                  <a:ext cx="532130" cy="40068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1"/>
                <p:cNvSpPr txBox="1"/>
                <p:nvPr/>
              </p:nvSpPr>
              <p:spPr>
                <a:xfrm>
                  <a:off x="1921167" y="752"/>
                  <a:ext cx="532130" cy="40068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52400" marR="152400" algn="ctr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32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sz="32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4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167" y="752"/>
                  <a:ext cx="532130" cy="40068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1"/>
                <p:cNvSpPr txBox="1"/>
                <p:nvPr/>
              </p:nvSpPr>
              <p:spPr>
                <a:xfrm>
                  <a:off x="35999" y="1497613"/>
                  <a:ext cx="532130" cy="40068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52400" marR="152400"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32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sz="32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5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99" y="1497613"/>
                  <a:ext cx="532130" cy="40068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1"/>
                <p:cNvSpPr txBox="1"/>
                <p:nvPr/>
              </p:nvSpPr>
              <p:spPr>
                <a:xfrm>
                  <a:off x="937873" y="1497992"/>
                  <a:ext cx="532130" cy="40005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52400" marR="152400"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32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sz="32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6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873" y="1497992"/>
                  <a:ext cx="532130" cy="4000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1"/>
                <p:cNvSpPr txBox="1"/>
                <p:nvPr/>
              </p:nvSpPr>
              <p:spPr>
                <a:xfrm>
                  <a:off x="1795680" y="1478824"/>
                  <a:ext cx="532130" cy="40005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52400" marR="152400"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32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sz="32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7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680" y="1478824"/>
                  <a:ext cx="532130" cy="4000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1"/>
                <p:cNvSpPr txBox="1"/>
                <p:nvPr/>
              </p:nvSpPr>
              <p:spPr>
                <a:xfrm>
                  <a:off x="2610099" y="1478571"/>
                  <a:ext cx="532130" cy="40005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52400" marR="152400"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32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sz="32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8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0099" y="1478571"/>
                  <a:ext cx="532130" cy="4000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接箭头连接符 28"/>
            <p:cNvCxnSpPr>
              <a:cxnSpLocks/>
              <a:stCxn id="15" idx="6"/>
              <a:endCxn id="16" idx="2"/>
            </p:cNvCxnSpPr>
            <p:nvPr/>
          </p:nvCxnSpPr>
          <p:spPr>
            <a:xfrm flipV="1">
              <a:off x="394619" y="416294"/>
              <a:ext cx="802144" cy="91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1321858" y="416015"/>
              <a:ext cx="801814" cy="279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1" name="文本框 157"/>
            <p:cNvSpPr txBox="1"/>
            <p:nvPr/>
          </p:nvSpPr>
          <p:spPr>
            <a:xfrm>
              <a:off x="306887" y="111552"/>
              <a:ext cx="943767" cy="49638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52400" marR="152400"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3200" i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rb</a:t>
              </a:r>
              <a:r>
                <a:rPr lang="en-US" sz="3200" i="1" kern="100" baseline="-25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01</a:t>
              </a:r>
              <a:endParaRPr lang="zh-CN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157"/>
            <p:cNvSpPr txBox="1"/>
            <p:nvPr/>
          </p:nvSpPr>
          <p:spPr>
            <a:xfrm>
              <a:off x="1257836" y="112006"/>
              <a:ext cx="845184" cy="49593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52400" marR="152400"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3200" i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rb</a:t>
              </a:r>
              <a:r>
                <a:rPr lang="en-US" sz="3200" i="1" baseline="-250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12</a:t>
              </a:r>
              <a:endParaRPr lang="zh-CN" sz="320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33" name="直接箭头连接符 32"/>
            <p:cNvCxnSpPr/>
            <p:nvPr/>
          </p:nvCxnSpPr>
          <p:spPr>
            <a:xfrm flipH="1">
              <a:off x="298997" y="471625"/>
              <a:ext cx="31115" cy="840740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H="1">
              <a:off x="1184822" y="470990"/>
              <a:ext cx="72390" cy="840740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1257847" y="470990"/>
              <a:ext cx="1597660" cy="840740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>
              <a:off x="330112" y="471625"/>
              <a:ext cx="854075" cy="840740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 flipH="1">
              <a:off x="2026197" y="470990"/>
              <a:ext cx="157480" cy="841375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1257847" y="470990"/>
              <a:ext cx="768350" cy="840740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H="1">
              <a:off x="298997" y="470990"/>
              <a:ext cx="958215" cy="840740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2184312" y="470990"/>
              <a:ext cx="670560" cy="840740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文本框 2"/>
            <p:cNvSpPr txBox="1"/>
            <p:nvPr/>
          </p:nvSpPr>
          <p:spPr>
            <a:xfrm>
              <a:off x="347768" y="357433"/>
              <a:ext cx="974090" cy="50101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55575" marR="155575"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3200" i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rv</a:t>
              </a:r>
              <a:r>
                <a:rPr lang="en-US" sz="3200" i="1" baseline="-25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10</a:t>
              </a:r>
              <a:endParaRPr lang="zh-CN" sz="32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2" name="文本框 2"/>
            <p:cNvSpPr txBox="1"/>
            <p:nvPr/>
          </p:nvSpPr>
          <p:spPr>
            <a:xfrm>
              <a:off x="904142" y="773170"/>
              <a:ext cx="914400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55575" marR="155575"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3200" i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rv</a:t>
              </a:r>
              <a:r>
                <a:rPr lang="en-US" sz="3200" i="1" baseline="-25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11</a:t>
              </a:r>
              <a:endParaRPr lang="zh-CN" sz="32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3" name="文本框 2"/>
            <p:cNvSpPr txBox="1"/>
            <p:nvPr/>
          </p:nvSpPr>
          <p:spPr>
            <a:xfrm>
              <a:off x="1569622" y="442970"/>
              <a:ext cx="839470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55575" marR="155575"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3200" i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rv</a:t>
              </a:r>
              <a:r>
                <a:rPr lang="en-US" sz="3200" i="1" baseline="-25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22</a:t>
              </a:r>
              <a:endParaRPr lang="zh-CN" sz="32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4" name="文本框 2"/>
            <p:cNvSpPr txBox="1"/>
            <p:nvPr/>
          </p:nvSpPr>
          <p:spPr>
            <a:xfrm>
              <a:off x="2278282" y="609975"/>
              <a:ext cx="75755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55575" marR="155575"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3200" i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rv</a:t>
              </a:r>
              <a:r>
                <a:rPr lang="en-US" sz="3200" i="1" baseline="-250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23</a:t>
              </a:r>
              <a:endParaRPr lang="zh-CN" sz="320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178876D5-CD89-455C-97BE-B03E9DC6B999}"/>
              </a:ext>
            </a:extLst>
          </p:cNvPr>
          <p:cNvSpPr txBox="1"/>
          <p:nvPr/>
        </p:nvSpPr>
        <p:spPr>
          <a:xfrm>
            <a:off x="1544965" y="738517"/>
            <a:ext cx="4145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296EB"/>
                </a:solidFill>
                <a:latin typeface="Microsoft YaHei" charset="-122"/>
                <a:ea typeface="Microsoft YaHei" charset="-122"/>
              </a:rPr>
              <a:t>举例</a:t>
            </a:r>
            <a:r>
              <a:rPr lang="en-US" altLang="zh-CN" sz="3200" dirty="0">
                <a:solidFill>
                  <a:srgbClr val="0296EB"/>
                </a:solidFill>
                <a:latin typeface="Microsoft YaHei" charset="-122"/>
                <a:ea typeface="Microsoft YaHei" charset="-122"/>
              </a:rPr>
              <a:t>3</a:t>
            </a:r>
            <a:r>
              <a:rPr lang="zh-CN" altLang="en-US" sz="3200" dirty="0">
                <a:solidFill>
                  <a:srgbClr val="0296EB"/>
                </a:solidFill>
                <a:latin typeface="Microsoft YaHei" charset="-122"/>
                <a:ea typeface="Microsoft YaHei" charset="-122"/>
              </a:rPr>
              <a:t>：逆深度</a:t>
            </a:r>
            <a:r>
              <a:rPr lang="en-US" altLang="zh-CN" sz="3200" dirty="0">
                <a:solidFill>
                  <a:srgbClr val="0296EB"/>
                </a:solidFill>
                <a:latin typeface="Microsoft YaHei" charset="-122"/>
                <a:ea typeface="Microsoft YaHei" charset="-122"/>
              </a:rPr>
              <a:t>+VIO</a:t>
            </a:r>
            <a:endParaRPr lang="zh-CN" altLang="en-US" sz="3200" dirty="0">
              <a:solidFill>
                <a:srgbClr val="0296EB"/>
              </a:solidFill>
              <a:latin typeface="Microsoft YaHei" charset="-122"/>
              <a:ea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4B29106-1897-40FC-B0AA-EAE0D81E4AC9}"/>
                  </a:ext>
                </a:extLst>
              </p:cNvPr>
              <p:cNvSpPr/>
              <p:nvPr/>
            </p:nvSpPr>
            <p:spPr>
              <a:xfrm>
                <a:off x="1191608" y="6170582"/>
                <a:ext cx="14881830" cy="21240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zh-CN" altLang="en-US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r>
                                <a:rPr lang="zh-CN" altLang="en-US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zh-CN" altLang="en-US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r>
                                <a:rPr lang="zh-CN" altLang="en-US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zh-CN" altLang="en-US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r>
                                <a:rPr lang="zh-CN" altLang="en-US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zh-CN" altLang="en-US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r>
                                <a:rPr lang="zh-CN" altLang="en-US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01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r>
                                <a:rPr lang="zh-CN" altLang="en-US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zh-CN" altLang="en-US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r>
                                <a:rPr lang="zh-CN" altLang="en-US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4B29106-1897-40FC-B0AA-EAE0D81E4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08" y="6170582"/>
                <a:ext cx="14881830" cy="21240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75462593-4ACA-4C7B-B3B7-8A8BDB194BF0}"/>
              </a:ext>
            </a:extLst>
          </p:cNvPr>
          <p:cNvCxnSpPr/>
          <p:nvPr/>
        </p:nvCxnSpPr>
        <p:spPr>
          <a:xfrm flipH="1">
            <a:off x="8001000" y="1718172"/>
            <a:ext cx="2271713" cy="411112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47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8FC1B2-1A99-4201-9840-1D623781000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F27BE0-32B0-4343-9722-C79C20D087D8}"/>
              </a:ext>
            </a:extLst>
          </p:cNvPr>
          <p:cNvSpPr/>
          <p:nvPr/>
        </p:nvSpPr>
        <p:spPr>
          <a:xfrm>
            <a:off x="1332939" y="1728938"/>
            <a:ext cx="15907461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8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EKF</a:t>
            </a:r>
            <a:r>
              <a:rPr lang="zh-CN" altLang="en-US" sz="28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滤波相当于只迭代一次的优化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，区别是滤波仅考虑上一帧的影响，而优化则考虑所有帧的影响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8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多次优化精度比滤波高，但效率低于滤波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，因优化可以迭代多次，不断优化线性化点，使误差最小。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F1E7A9-B4BE-4402-8D7A-344E2A651FB7}"/>
              </a:ext>
            </a:extLst>
          </p:cNvPr>
          <p:cNvSpPr/>
          <p:nvPr/>
        </p:nvSpPr>
        <p:spPr>
          <a:xfrm>
            <a:off x="1609014" y="813472"/>
            <a:ext cx="29418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EKF</a:t>
            </a:r>
            <a:r>
              <a:rPr lang="zh-CN" altLang="en-US" sz="32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滤波和优化</a:t>
            </a:r>
            <a:endParaRPr lang="zh-CN" altLang="en-US" sz="3200" dirty="0">
              <a:solidFill>
                <a:srgbClr val="5DB8F6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29A4348-F4BE-4296-8757-0CAA6D2AE470}"/>
              </a:ext>
            </a:extLst>
          </p:cNvPr>
          <p:cNvGrpSpPr/>
          <p:nvPr/>
        </p:nvGrpSpPr>
        <p:grpSpPr>
          <a:xfrm>
            <a:off x="8898627" y="5626873"/>
            <a:ext cx="7496720" cy="3884327"/>
            <a:chOff x="0" y="0"/>
            <a:chExt cx="4124805" cy="226750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F7A2EFE-1A81-46D8-9FEC-01DFA4564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124805" cy="2267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文本框 5">
              <a:extLst>
                <a:ext uri="{FF2B5EF4-FFF2-40B4-BE49-F238E27FC236}">
                  <a16:creationId xmlns:a16="http://schemas.microsoft.com/office/drawing/2014/main" id="{DC51E1BC-881E-40DF-A676-3C2412F73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020" y="866794"/>
              <a:ext cx="320634" cy="326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800" i="1" kern="100"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Times New Roman" panose="02020603050405020304" pitchFamily="18" charset="0"/>
                </a:rPr>
                <a:t>k</a:t>
              </a:r>
              <a:endParaRPr lang="zh-CN" sz="2800" kern="10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5">
              <a:extLst>
                <a:ext uri="{FF2B5EF4-FFF2-40B4-BE49-F238E27FC236}">
                  <a16:creationId xmlns:a16="http://schemas.microsoft.com/office/drawing/2014/main" id="{31BC666B-0796-4CDF-9C6A-9ADC913DAA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6586" y="880186"/>
              <a:ext cx="794449" cy="326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800" i="1" kern="100" dirty="0">
                  <a:effectLst/>
                  <a:latin typeface="Consolas" panose="020B0609020204030204" pitchFamily="49" charset="0"/>
                  <a:ea typeface="等线" panose="02010600030101010101" pitchFamily="2" charset="-122"/>
                  <a:cs typeface="宋体" panose="02010600030101010101" pitchFamily="2" charset="-122"/>
                </a:rPr>
                <a:t>k+1</a:t>
              </a:r>
              <a:endParaRPr lang="zh-CN" sz="280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2CB493FB-78B3-4091-8BBC-7EF564F02340}"/>
              </a:ext>
            </a:extLst>
          </p:cNvPr>
          <p:cNvSpPr/>
          <p:nvPr/>
        </p:nvSpPr>
        <p:spPr>
          <a:xfrm>
            <a:off x="1877991" y="5176146"/>
            <a:ext cx="2242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IMU</a:t>
            </a:r>
            <a:r>
              <a:rPr lang="zh-CN" altLang="en-US" sz="32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预积分</a:t>
            </a:r>
            <a:endParaRPr lang="zh-CN" altLang="en-US" sz="3200" dirty="0">
              <a:solidFill>
                <a:srgbClr val="5DB8F6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B0E33B0-6371-4653-A7FA-0B0A4C1E7F11}"/>
              </a:ext>
            </a:extLst>
          </p:cNvPr>
          <p:cNvSpPr/>
          <p:nvPr/>
        </p:nvSpPr>
        <p:spPr>
          <a:xfrm>
            <a:off x="1525258" y="6103469"/>
            <a:ext cx="73733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积分下一个时刻的</a:t>
            </a:r>
            <a:r>
              <a:rPr lang="en-US" altLang="zh-CN" sz="2400" dirty="0" err="1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PVQ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作为视觉初始值；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预积分相邻帧的</a:t>
            </a:r>
            <a:r>
              <a:rPr lang="en-US" altLang="zh-CN" sz="2400" dirty="0" err="1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PVQ</a:t>
            </a:r>
            <a:r>
              <a:rPr lang="zh-CN" altLang="en-US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变化量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，作为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IMU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约束；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IMU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误差的</a:t>
            </a:r>
            <a:r>
              <a:rPr lang="zh-CN" altLang="en-US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协方差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，和</a:t>
            </a:r>
            <a:r>
              <a:rPr lang="en-US" altLang="zh-CN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Jacobian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531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>
                <a:solidFill>
                  <a:schemeClr val="bg1">
                    <a:lumMod val="95000"/>
                    <a:alpha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/>
              <a:t>12</a:t>
            </a:fld>
            <a:endParaRPr kumimoji="1" lang="zh-CN" altLang="en-US" dirty="0">
              <a:solidFill>
                <a:schemeClr val="bg1">
                  <a:lumMod val="95000"/>
                  <a:alpha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608834" y="879287"/>
            <a:ext cx="5377754" cy="454211"/>
          </a:xfrm>
        </p:spPr>
        <p:txBody>
          <a:bodyPr>
            <a:no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因子图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-57570" y="9732225"/>
            <a:ext cx="4519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可参考</a:t>
            </a:r>
            <a:r>
              <a:rPr lang="en-US" altLang="zh-CN" sz="1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概率机器人</a:t>
            </a:r>
            <a:r>
              <a:rPr lang="en-US" altLang="zh-CN" sz="1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机器人感知</a:t>
            </a:r>
            <a:r>
              <a:rPr lang="en-US" altLang="zh-CN" sz="1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400" dirty="0">
              <a:solidFill>
                <a:srgbClr val="5DB8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0" y="9668725"/>
            <a:ext cx="4814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69144" y="3286215"/>
            <a:ext cx="4260385" cy="4926080"/>
            <a:chOff x="869144" y="2473415"/>
            <a:chExt cx="4260385" cy="4926080"/>
          </a:xfrm>
        </p:grpSpPr>
        <p:grpSp>
          <p:nvGrpSpPr>
            <p:cNvPr id="29" name="组合 28"/>
            <p:cNvGrpSpPr/>
            <p:nvPr/>
          </p:nvGrpSpPr>
          <p:grpSpPr>
            <a:xfrm>
              <a:off x="869144" y="2473415"/>
              <a:ext cx="4260385" cy="4926080"/>
              <a:chOff x="553635" y="3744417"/>
              <a:chExt cx="4260385" cy="492608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709018" y="4516092"/>
                <a:ext cx="295042" cy="29504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3559101" y="4520971"/>
                <a:ext cx="295042" cy="29504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2648818" y="5705620"/>
                <a:ext cx="295042" cy="29504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553635" y="3744417"/>
                <a:ext cx="23902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5DB8F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en-US" altLang="zh-CN" sz="2000" baseline="-25000" dirty="0">
                    <a:solidFill>
                      <a:srgbClr val="5DB8F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  <a:p>
                <a:pPr algn="ctr"/>
                <a:r>
                  <a:rPr lang="zh-CN" altLang="en-US" sz="2000" dirty="0">
                    <a:solidFill>
                      <a:srgbClr val="5DB8F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第一次观测的相机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2879940" y="3744417"/>
                <a:ext cx="17488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5DB8F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en-US" altLang="zh-CN" sz="2000" baseline="-25000" dirty="0">
                    <a:solidFill>
                      <a:srgbClr val="5DB8F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  <a:p>
                <a:pPr algn="ctr"/>
                <a:r>
                  <a:rPr lang="zh-CN" altLang="en-US" sz="2000" dirty="0">
                    <a:solidFill>
                      <a:srgbClr val="5DB8F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当前观测相机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671419" y="6084517"/>
                <a:ext cx="22498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5DB8F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altLang="zh-CN" sz="2000" baseline="-25000" dirty="0">
                    <a:solidFill>
                      <a:srgbClr val="5DB8F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  <a:p>
                <a:pPr algn="ctr"/>
                <a:r>
                  <a:rPr lang="zh-CN" altLang="en-US" sz="2000" dirty="0">
                    <a:solidFill>
                      <a:srgbClr val="5DB8F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路标点的逆深度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78653" y="7470168"/>
                <a:ext cx="40353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逆深度视觉约束：</a:t>
                </a:r>
                <a:endPara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重投影误差（与三个优化变量有关）</a:t>
                </a:r>
              </a:p>
            </p:txBody>
          </p:sp>
        </p:grpSp>
        <p:cxnSp>
          <p:nvCxnSpPr>
            <p:cNvPr id="3" name="直接箭头连接符 2"/>
            <p:cNvCxnSpPr>
              <a:stCxn id="10" idx="5"/>
              <a:endCxn id="12" idx="0"/>
            </p:cNvCxnSpPr>
            <p:nvPr/>
          </p:nvCxnSpPr>
          <p:spPr>
            <a:xfrm>
              <a:off x="2276361" y="3496924"/>
              <a:ext cx="835487" cy="937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11" idx="3"/>
              <a:endCxn id="12" idx="0"/>
            </p:cNvCxnSpPr>
            <p:nvPr/>
          </p:nvCxnSpPr>
          <p:spPr>
            <a:xfrm flipH="1">
              <a:off x="3111848" y="3501803"/>
              <a:ext cx="805970" cy="9328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7E50A89-6334-47E0-BD8E-84AB69AB8467}"/>
              </a:ext>
            </a:extLst>
          </p:cNvPr>
          <p:cNvGrpSpPr/>
          <p:nvPr/>
        </p:nvGrpSpPr>
        <p:grpSpPr>
          <a:xfrm>
            <a:off x="5153374" y="3578033"/>
            <a:ext cx="3581118" cy="4096564"/>
            <a:chOff x="5153374" y="3578033"/>
            <a:chExt cx="3581118" cy="4096564"/>
          </a:xfrm>
        </p:grpSpPr>
        <p:grpSp>
          <p:nvGrpSpPr>
            <p:cNvPr id="30" name="组合 29"/>
            <p:cNvGrpSpPr/>
            <p:nvPr/>
          </p:nvGrpSpPr>
          <p:grpSpPr>
            <a:xfrm>
              <a:off x="6243237" y="3578033"/>
              <a:ext cx="2491255" cy="4096564"/>
              <a:chOff x="6023751" y="3303629"/>
              <a:chExt cx="2491255" cy="4096564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23751" y="3303629"/>
                <a:ext cx="2491255" cy="3189738"/>
              </a:xfrm>
              <a:prstGeom prst="rect">
                <a:avLst/>
              </a:prstGeom>
            </p:spPr>
          </p:pic>
          <p:sp>
            <p:nvSpPr>
              <p:cNvPr id="23" name="文本框 22"/>
              <p:cNvSpPr txBox="1"/>
              <p:nvPr/>
            </p:nvSpPr>
            <p:spPr>
              <a:xfrm>
                <a:off x="6235295" y="6938528"/>
                <a:ext cx="1921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视觉因子</a:t>
                </a:r>
              </a:p>
            </p:txBody>
          </p:sp>
        </p:grpSp>
        <p:sp>
          <p:nvSpPr>
            <p:cNvPr id="15" name="右箭头 14"/>
            <p:cNvSpPr/>
            <p:nvPr/>
          </p:nvSpPr>
          <p:spPr>
            <a:xfrm>
              <a:off x="5153374" y="5278824"/>
              <a:ext cx="661838" cy="323554"/>
            </a:xfrm>
            <a:prstGeom prst="rightArrow">
              <a:avLst>
                <a:gd name="adj1" fmla="val 50000"/>
                <a:gd name="adj2" fmla="val 11194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113660" y="2618300"/>
            <a:ext cx="7390004" cy="6723916"/>
            <a:chOff x="9113660" y="1620380"/>
            <a:chExt cx="7390004" cy="6723916"/>
          </a:xfrm>
        </p:grpSpPr>
        <p:grpSp>
          <p:nvGrpSpPr>
            <p:cNvPr id="31" name="组合 30"/>
            <p:cNvGrpSpPr/>
            <p:nvPr/>
          </p:nvGrpSpPr>
          <p:grpSpPr>
            <a:xfrm>
              <a:off x="10221882" y="1620380"/>
              <a:ext cx="6281782" cy="6723916"/>
              <a:chOff x="10810606" y="2221630"/>
              <a:chExt cx="6281782" cy="6723916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3"/>
              <a:srcRect l="620"/>
              <a:stretch/>
            </p:blipFill>
            <p:spPr>
              <a:xfrm>
                <a:off x="10810606" y="2221630"/>
                <a:ext cx="6281782" cy="4208368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1386746" y="6938527"/>
                <a:ext cx="4594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因子图与</a:t>
                </a:r>
                <a:r>
                  <a:rPr lang="en-US" altLang="zh-CN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Hession</a:t>
                </a:r>
                <a:r>
                  <a:rPr lang="zh-CN" altLang="en-US" sz="24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的对应关系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矩形 24"/>
                  <p:cNvSpPr/>
                  <p:nvPr/>
                </p:nvSpPr>
                <p:spPr>
                  <a:xfrm>
                    <a:off x="11867145" y="7837358"/>
                    <a:ext cx="4168705" cy="11081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num>
                                    <m:den>
                                      <m:r>
                                        <a:rPr lang="zh-CN" alt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矩形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67145" y="7837358"/>
                    <a:ext cx="4168705" cy="110818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2" name="右箭头 31"/>
            <p:cNvSpPr/>
            <p:nvPr/>
          </p:nvSpPr>
          <p:spPr>
            <a:xfrm>
              <a:off x="9113660" y="4282744"/>
              <a:ext cx="661838" cy="323554"/>
            </a:xfrm>
            <a:prstGeom prst="rightArrow">
              <a:avLst>
                <a:gd name="adj1" fmla="val 50000"/>
                <a:gd name="adj2" fmla="val 11194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标题 6"/>
          <p:cNvSpPr txBox="1">
            <a:spLocks/>
          </p:cNvSpPr>
          <p:nvPr/>
        </p:nvSpPr>
        <p:spPr>
          <a:xfrm>
            <a:off x="1287077" y="1654001"/>
            <a:ext cx="14894830" cy="932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因子图中</a:t>
            </a:r>
            <a:r>
              <a:rPr lang="zh-CN" altLang="en-US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方块表示因子，圆圈表示优化变量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。一个因子表示一个约束，即表示一个误差项，与之相连的圆圈是与该误差项相关的优化变量。</a:t>
            </a:r>
          </a:p>
        </p:txBody>
      </p:sp>
    </p:spTree>
    <p:extLst>
      <p:ext uri="{BB962C8B-B14F-4D97-AF65-F5344CB8AC3E}">
        <p14:creationId xmlns:p14="http://schemas.microsoft.com/office/powerpoint/2010/main" val="241084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>
                <a:solidFill>
                  <a:schemeClr val="bg1">
                    <a:lumMod val="95000"/>
                    <a:alpha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/>
              <a:t>13</a:t>
            </a:fld>
            <a:endParaRPr kumimoji="1" lang="zh-CN" altLang="en-US" dirty="0">
              <a:solidFill>
                <a:schemeClr val="bg1">
                  <a:lumMod val="95000"/>
                  <a:alpha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608833" y="507812"/>
            <a:ext cx="5177729" cy="963800"/>
          </a:xfrm>
        </p:spPr>
        <p:txBody>
          <a:bodyPr>
            <a:no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因子图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——IMU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E5EA766-6D51-40AC-8A02-8D27A79C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357" y="1600200"/>
            <a:ext cx="8387605" cy="279980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3136873B-B098-4925-8A8E-9EF22A4DD3FC}"/>
              </a:ext>
            </a:extLst>
          </p:cNvPr>
          <p:cNvSpPr/>
          <p:nvPr/>
        </p:nvSpPr>
        <p:spPr>
          <a:xfrm>
            <a:off x="690115" y="1960636"/>
            <a:ext cx="729659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蓝色小块为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IMU</a:t>
            </a:r>
            <a:r>
              <a:rPr lang="zh-CN" altLang="zh-CN" sz="3200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预积分引入的约束项，此项因子对</a:t>
            </a:r>
            <a:r>
              <a:rPr lang="en-US" altLang="zh-CN" sz="3200" dirty="0" err="1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Hession</a:t>
            </a:r>
            <a:r>
              <a:rPr lang="zh-CN" altLang="zh-CN" sz="3200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矩阵的影响如右图所示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en-US" altLang="zh-CN" sz="3200" dirty="0">
              <a:solidFill>
                <a:schemeClr val="bg1">
                  <a:lumMod val="8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zh-CN" altLang="zh-CN" sz="3200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因子图与</a:t>
            </a:r>
            <a:r>
              <a:rPr lang="en-US" altLang="zh-CN" sz="3200" dirty="0" err="1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Hession</a:t>
            </a:r>
            <a:r>
              <a:rPr lang="zh-CN" altLang="zh-CN" sz="3200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矩阵的对应关系如下：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A8DEBCB-A2BA-4951-8A5B-4C5FDFC6E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4521075"/>
            <a:ext cx="10229850" cy="56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4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>
                <a:solidFill>
                  <a:schemeClr val="bg1">
                    <a:lumMod val="95000"/>
                    <a:alpha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/>
              <a:t>14</a:t>
            </a:fld>
            <a:endParaRPr kumimoji="1" lang="zh-CN" altLang="en-US" dirty="0">
              <a:solidFill>
                <a:schemeClr val="bg1">
                  <a:lumMod val="95000"/>
                  <a:alpha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608833" y="550681"/>
            <a:ext cx="6195002" cy="963800"/>
          </a:xfrm>
        </p:spPr>
        <p:txBody>
          <a:bodyPr>
            <a:no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因子图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——VIO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的因子图表示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DFE269-61CF-4A42-98CA-CFF6CE0B8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234" y="1734809"/>
            <a:ext cx="7371626" cy="6015831"/>
          </a:xfrm>
          <a:prstGeom prst="rect">
            <a:avLst/>
          </a:prstGeom>
        </p:spPr>
      </p:pic>
      <p:grpSp>
        <p:nvGrpSpPr>
          <p:cNvPr id="8" name="画布 152">
            <a:extLst>
              <a:ext uri="{FF2B5EF4-FFF2-40B4-BE49-F238E27FC236}">
                <a16:creationId xmlns:a16="http://schemas.microsoft.com/office/drawing/2014/main" id="{5F2C82CA-E781-4173-AFA9-064B72FA6C79}"/>
              </a:ext>
            </a:extLst>
          </p:cNvPr>
          <p:cNvGrpSpPr/>
          <p:nvPr/>
        </p:nvGrpSpPr>
        <p:grpSpPr>
          <a:xfrm>
            <a:off x="1871694" y="3040688"/>
            <a:ext cx="6527789" cy="4015565"/>
            <a:chOff x="0" y="0"/>
            <a:chExt cx="3142229" cy="193294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5B6695E-D413-4FDB-BD84-06BE2EE2ED0E}"/>
                </a:ext>
              </a:extLst>
            </p:cNvPr>
            <p:cNvSpPr/>
            <p:nvPr/>
          </p:nvSpPr>
          <p:spPr>
            <a:xfrm>
              <a:off x="0" y="0"/>
              <a:ext cx="3141980" cy="1932940"/>
            </a:xfrm>
            <a:prstGeom prst="rect">
              <a:avLst/>
            </a:prstGeom>
          </p:spPr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FE79B8E-18F5-42B5-A5FB-395689F619F1}"/>
                </a:ext>
              </a:extLst>
            </p:cNvPr>
            <p:cNvSpPr/>
            <p:nvPr/>
          </p:nvSpPr>
          <p:spPr>
            <a:xfrm>
              <a:off x="269359" y="353856"/>
              <a:ext cx="125260" cy="12526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F13AB66-DBEF-4E3C-849C-E78ADC9E66B8}"/>
                </a:ext>
              </a:extLst>
            </p:cNvPr>
            <p:cNvSpPr/>
            <p:nvPr/>
          </p:nvSpPr>
          <p:spPr>
            <a:xfrm>
              <a:off x="1196763" y="353847"/>
              <a:ext cx="125095" cy="12509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CF923F2-4291-444D-ABCE-826C07260724}"/>
                </a:ext>
              </a:extLst>
            </p:cNvPr>
            <p:cNvSpPr/>
            <p:nvPr/>
          </p:nvSpPr>
          <p:spPr>
            <a:xfrm>
              <a:off x="2123672" y="353568"/>
              <a:ext cx="125095" cy="12509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3" name="五角星 17">
              <a:extLst>
                <a:ext uri="{FF2B5EF4-FFF2-40B4-BE49-F238E27FC236}">
                  <a16:creationId xmlns:a16="http://schemas.microsoft.com/office/drawing/2014/main" id="{78197C41-0F84-4F8C-AA77-74E6128EBB7A}"/>
                </a:ext>
              </a:extLst>
            </p:cNvPr>
            <p:cNvSpPr/>
            <p:nvPr/>
          </p:nvSpPr>
          <p:spPr>
            <a:xfrm>
              <a:off x="187939" y="1320439"/>
              <a:ext cx="225468" cy="225468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4" name="五角星 18">
              <a:extLst>
                <a:ext uri="{FF2B5EF4-FFF2-40B4-BE49-F238E27FC236}">
                  <a16:creationId xmlns:a16="http://schemas.microsoft.com/office/drawing/2014/main" id="{CA594738-4A2B-47A4-910F-8B66D341BF7E}"/>
                </a:ext>
              </a:extLst>
            </p:cNvPr>
            <p:cNvSpPr/>
            <p:nvPr/>
          </p:nvSpPr>
          <p:spPr>
            <a:xfrm>
              <a:off x="1073816" y="1320439"/>
              <a:ext cx="225425" cy="2254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5" name="五角星 19">
              <a:extLst>
                <a:ext uri="{FF2B5EF4-FFF2-40B4-BE49-F238E27FC236}">
                  <a16:creationId xmlns:a16="http://schemas.microsoft.com/office/drawing/2014/main" id="{BBB7E8E6-95D8-4594-8465-DA80D3EDE44C}"/>
                </a:ext>
              </a:extLst>
            </p:cNvPr>
            <p:cNvSpPr/>
            <p:nvPr/>
          </p:nvSpPr>
          <p:spPr>
            <a:xfrm>
              <a:off x="1915470" y="1320439"/>
              <a:ext cx="225425" cy="2254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7" name="五角星 20">
              <a:extLst>
                <a:ext uri="{FF2B5EF4-FFF2-40B4-BE49-F238E27FC236}">
                  <a16:creationId xmlns:a16="http://schemas.microsoft.com/office/drawing/2014/main" id="{1F1AF562-EB08-4608-BE62-81BFA916ED37}"/>
                </a:ext>
              </a:extLst>
            </p:cNvPr>
            <p:cNvSpPr/>
            <p:nvPr/>
          </p:nvSpPr>
          <p:spPr>
            <a:xfrm>
              <a:off x="2744527" y="1320161"/>
              <a:ext cx="225425" cy="2254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46">
                  <a:extLst>
                    <a:ext uri="{FF2B5EF4-FFF2-40B4-BE49-F238E27FC236}">
                      <a16:creationId xmlns:a16="http://schemas.microsoft.com/office/drawing/2014/main" id="{D4B05ABB-6FC0-4158-9861-23C0B4B8A206}"/>
                    </a:ext>
                  </a:extLst>
                </p:cNvPr>
                <p:cNvSpPr txBox="1"/>
                <p:nvPr/>
              </p:nvSpPr>
              <p:spPr>
                <a:xfrm>
                  <a:off x="148780" y="22085"/>
                  <a:ext cx="350727" cy="37935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52400" marR="152400"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32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2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sz="3200" kern="10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文本框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80" y="22085"/>
                  <a:ext cx="350727" cy="37935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">
                  <a:extLst>
                    <a:ext uri="{FF2B5EF4-FFF2-40B4-BE49-F238E27FC236}">
                      <a16:creationId xmlns:a16="http://schemas.microsoft.com/office/drawing/2014/main" id="{7CA67CB1-1786-440C-9173-A6FC99339D20}"/>
                    </a:ext>
                  </a:extLst>
                </p:cNvPr>
                <p:cNvSpPr txBox="1"/>
                <p:nvPr/>
              </p:nvSpPr>
              <p:spPr>
                <a:xfrm>
                  <a:off x="1000504" y="13278"/>
                  <a:ext cx="532130" cy="40068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52400" marR="152400"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32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sz="32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3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504" y="13278"/>
                  <a:ext cx="532130" cy="40068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1">
                  <a:extLst>
                    <a:ext uri="{FF2B5EF4-FFF2-40B4-BE49-F238E27FC236}">
                      <a16:creationId xmlns:a16="http://schemas.microsoft.com/office/drawing/2014/main" id="{341E1F83-61EA-4D45-B929-F0D413376DCF}"/>
                    </a:ext>
                  </a:extLst>
                </p:cNvPr>
                <p:cNvSpPr txBox="1"/>
                <p:nvPr/>
              </p:nvSpPr>
              <p:spPr>
                <a:xfrm>
                  <a:off x="1921167" y="752"/>
                  <a:ext cx="532130" cy="40068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52400" marR="152400" algn="ctr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32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sz="32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4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167" y="752"/>
                  <a:ext cx="532130" cy="40068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1">
                  <a:extLst>
                    <a:ext uri="{FF2B5EF4-FFF2-40B4-BE49-F238E27FC236}">
                      <a16:creationId xmlns:a16="http://schemas.microsoft.com/office/drawing/2014/main" id="{43F5F88B-8B63-4525-944A-7048E91FAC57}"/>
                    </a:ext>
                  </a:extLst>
                </p:cNvPr>
                <p:cNvSpPr txBox="1"/>
                <p:nvPr/>
              </p:nvSpPr>
              <p:spPr>
                <a:xfrm>
                  <a:off x="35999" y="1497613"/>
                  <a:ext cx="532130" cy="40068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52400" marR="152400"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32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sz="32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5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99" y="1497613"/>
                  <a:ext cx="532130" cy="40068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1">
                  <a:extLst>
                    <a:ext uri="{FF2B5EF4-FFF2-40B4-BE49-F238E27FC236}">
                      <a16:creationId xmlns:a16="http://schemas.microsoft.com/office/drawing/2014/main" id="{E46351BA-E62A-4EE1-B85D-DD4287D61096}"/>
                    </a:ext>
                  </a:extLst>
                </p:cNvPr>
                <p:cNvSpPr txBox="1"/>
                <p:nvPr/>
              </p:nvSpPr>
              <p:spPr>
                <a:xfrm>
                  <a:off x="937873" y="1497992"/>
                  <a:ext cx="532130" cy="40005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52400" marR="152400"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32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sz="32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6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873" y="1497992"/>
                  <a:ext cx="532130" cy="4000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1">
                  <a:extLst>
                    <a:ext uri="{FF2B5EF4-FFF2-40B4-BE49-F238E27FC236}">
                      <a16:creationId xmlns:a16="http://schemas.microsoft.com/office/drawing/2014/main" id="{7B1618C2-BD2E-4914-AB9B-A6DCFA8CE12B}"/>
                    </a:ext>
                  </a:extLst>
                </p:cNvPr>
                <p:cNvSpPr txBox="1"/>
                <p:nvPr/>
              </p:nvSpPr>
              <p:spPr>
                <a:xfrm>
                  <a:off x="1795680" y="1478824"/>
                  <a:ext cx="532130" cy="40005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52400" marR="152400"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32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sz="32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7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680" y="1478824"/>
                  <a:ext cx="532130" cy="4000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1">
                  <a:extLst>
                    <a:ext uri="{FF2B5EF4-FFF2-40B4-BE49-F238E27FC236}">
                      <a16:creationId xmlns:a16="http://schemas.microsoft.com/office/drawing/2014/main" id="{6A463787-C993-4F7D-9957-CC624D259A89}"/>
                    </a:ext>
                  </a:extLst>
                </p:cNvPr>
                <p:cNvSpPr txBox="1"/>
                <p:nvPr/>
              </p:nvSpPr>
              <p:spPr>
                <a:xfrm>
                  <a:off x="2610099" y="1478571"/>
                  <a:ext cx="532130" cy="40005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52400" marR="152400"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32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sz="32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8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0099" y="1478571"/>
                  <a:ext cx="532130" cy="4000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1BB47684-64C8-43E9-AEFC-07FEA8B52BB3}"/>
                </a:ext>
              </a:extLst>
            </p:cNvPr>
            <p:cNvCxnSpPr>
              <a:stCxn id="10" idx="6"/>
              <a:endCxn id="11" idx="2"/>
            </p:cNvCxnSpPr>
            <p:nvPr/>
          </p:nvCxnSpPr>
          <p:spPr>
            <a:xfrm flipV="1">
              <a:off x="394619" y="416294"/>
              <a:ext cx="802144" cy="91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CE1C2F6C-522E-472C-BA54-9705F89FEA53}"/>
                </a:ext>
              </a:extLst>
            </p:cNvPr>
            <p:cNvCxnSpPr>
              <a:stCxn id="11" idx="6"/>
              <a:endCxn id="12" idx="2"/>
            </p:cNvCxnSpPr>
            <p:nvPr/>
          </p:nvCxnSpPr>
          <p:spPr>
            <a:xfrm flipV="1">
              <a:off x="1321858" y="416015"/>
              <a:ext cx="801814" cy="279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9" name="文本框 157">
              <a:extLst>
                <a:ext uri="{FF2B5EF4-FFF2-40B4-BE49-F238E27FC236}">
                  <a16:creationId xmlns:a16="http://schemas.microsoft.com/office/drawing/2014/main" id="{0B1C8F45-57E7-4EA5-B6D9-D787FF097D79}"/>
                </a:ext>
              </a:extLst>
            </p:cNvPr>
            <p:cNvSpPr txBox="1"/>
            <p:nvPr/>
          </p:nvSpPr>
          <p:spPr>
            <a:xfrm>
              <a:off x="306887" y="111552"/>
              <a:ext cx="943767" cy="49638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52400" marR="152400"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3200" i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rb</a:t>
              </a:r>
              <a:r>
                <a:rPr lang="en-US" sz="3200" i="1" kern="100" baseline="-25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01</a:t>
              </a:r>
              <a:endParaRPr lang="zh-CN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157">
              <a:extLst>
                <a:ext uri="{FF2B5EF4-FFF2-40B4-BE49-F238E27FC236}">
                  <a16:creationId xmlns:a16="http://schemas.microsoft.com/office/drawing/2014/main" id="{FCF52247-F483-4BD4-BA20-970A51479F24}"/>
                </a:ext>
              </a:extLst>
            </p:cNvPr>
            <p:cNvSpPr txBox="1"/>
            <p:nvPr/>
          </p:nvSpPr>
          <p:spPr>
            <a:xfrm>
              <a:off x="1257836" y="112006"/>
              <a:ext cx="845184" cy="49593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52400" marR="152400"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3200" i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rb</a:t>
              </a:r>
              <a:r>
                <a:rPr lang="en-US" sz="3200" i="1" baseline="-250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12</a:t>
              </a:r>
              <a:endParaRPr lang="zh-CN" sz="320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54316F51-7B17-4A51-B1B1-A4631CCE4241}"/>
                </a:ext>
              </a:extLst>
            </p:cNvPr>
            <p:cNvCxnSpPr/>
            <p:nvPr/>
          </p:nvCxnSpPr>
          <p:spPr>
            <a:xfrm flipH="1">
              <a:off x="298997" y="471625"/>
              <a:ext cx="31115" cy="840740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33A193E5-E2F7-400D-AA8B-BA527A92E2EB}"/>
                </a:ext>
              </a:extLst>
            </p:cNvPr>
            <p:cNvCxnSpPr/>
            <p:nvPr/>
          </p:nvCxnSpPr>
          <p:spPr>
            <a:xfrm flipH="1">
              <a:off x="1184822" y="470990"/>
              <a:ext cx="72390" cy="840740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42806B57-1643-439F-A90B-A14503001C54}"/>
                </a:ext>
              </a:extLst>
            </p:cNvPr>
            <p:cNvCxnSpPr/>
            <p:nvPr/>
          </p:nvCxnSpPr>
          <p:spPr>
            <a:xfrm>
              <a:off x="1257847" y="470990"/>
              <a:ext cx="1597660" cy="840740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E116A04E-F613-4525-AA94-5994A5B99136}"/>
                </a:ext>
              </a:extLst>
            </p:cNvPr>
            <p:cNvCxnSpPr/>
            <p:nvPr/>
          </p:nvCxnSpPr>
          <p:spPr>
            <a:xfrm>
              <a:off x="330112" y="471625"/>
              <a:ext cx="854075" cy="840740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10D4FC89-0F5E-415D-AA51-859F4B42117E}"/>
                </a:ext>
              </a:extLst>
            </p:cNvPr>
            <p:cNvCxnSpPr/>
            <p:nvPr/>
          </p:nvCxnSpPr>
          <p:spPr>
            <a:xfrm flipH="1">
              <a:off x="2026197" y="470990"/>
              <a:ext cx="157480" cy="841375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1ADC8263-278E-4034-9527-E7412956B46C}"/>
                </a:ext>
              </a:extLst>
            </p:cNvPr>
            <p:cNvCxnSpPr/>
            <p:nvPr/>
          </p:nvCxnSpPr>
          <p:spPr>
            <a:xfrm>
              <a:off x="1257847" y="470990"/>
              <a:ext cx="768350" cy="840740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4A3AFF43-5596-48B8-885B-253225D8186C}"/>
                </a:ext>
              </a:extLst>
            </p:cNvPr>
            <p:cNvCxnSpPr/>
            <p:nvPr/>
          </p:nvCxnSpPr>
          <p:spPr>
            <a:xfrm flipH="1">
              <a:off x="298997" y="470990"/>
              <a:ext cx="958215" cy="840740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45A5913B-37C2-481A-9EEF-3796B664843C}"/>
                </a:ext>
              </a:extLst>
            </p:cNvPr>
            <p:cNvCxnSpPr/>
            <p:nvPr/>
          </p:nvCxnSpPr>
          <p:spPr>
            <a:xfrm>
              <a:off x="2184312" y="470990"/>
              <a:ext cx="670560" cy="840740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文本框 2">
              <a:extLst>
                <a:ext uri="{FF2B5EF4-FFF2-40B4-BE49-F238E27FC236}">
                  <a16:creationId xmlns:a16="http://schemas.microsoft.com/office/drawing/2014/main" id="{E7A8218E-93FC-4DE4-A1EE-89BEB230CD71}"/>
                </a:ext>
              </a:extLst>
            </p:cNvPr>
            <p:cNvSpPr txBox="1"/>
            <p:nvPr/>
          </p:nvSpPr>
          <p:spPr>
            <a:xfrm>
              <a:off x="347768" y="357433"/>
              <a:ext cx="974090" cy="50101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55575" marR="155575"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3200" i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rv</a:t>
              </a:r>
              <a:r>
                <a:rPr lang="en-US" sz="3200" i="1" baseline="-25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10</a:t>
              </a:r>
              <a:endParaRPr lang="zh-CN" sz="32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0" name="文本框 2">
              <a:extLst>
                <a:ext uri="{FF2B5EF4-FFF2-40B4-BE49-F238E27FC236}">
                  <a16:creationId xmlns:a16="http://schemas.microsoft.com/office/drawing/2014/main" id="{EA801A7D-8557-4DF4-BC3F-8FCAFE79C3F9}"/>
                </a:ext>
              </a:extLst>
            </p:cNvPr>
            <p:cNvSpPr txBox="1"/>
            <p:nvPr/>
          </p:nvSpPr>
          <p:spPr>
            <a:xfrm>
              <a:off x="904142" y="773170"/>
              <a:ext cx="914400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55575" marR="155575"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3200" i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rv</a:t>
              </a:r>
              <a:r>
                <a:rPr lang="en-US" sz="3200" i="1" baseline="-25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11</a:t>
              </a:r>
              <a:endParaRPr lang="zh-CN" sz="32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1" name="文本框 2">
              <a:extLst>
                <a:ext uri="{FF2B5EF4-FFF2-40B4-BE49-F238E27FC236}">
                  <a16:creationId xmlns:a16="http://schemas.microsoft.com/office/drawing/2014/main" id="{53BDE03B-A90D-4DFA-8465-F652A6E9A7E9}"/>
                </a:ext>
              </a:extLst>
            </p:cNvPr>
            <p:cNvSpPr txBox="1"/>
            <p:nvPr/>
          </p:nvSpPr>
          <p:spPr>
            <a:xfrm>
              <a:off x="1569622" y="442970"/>
              <a:ext cx="839470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55575" marR="155575"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3200" i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rv</a:t>
              </a:r>
              <a:r>
                <a:rPr lang="en-US" sz="3200" i="1" baseline="-25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22</a:t>
              </a:r>
              <a:endParaRPr lang="zh-CN" sz="32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2" name="文本框 2">
              <a:extLst>
                <a:ext uri="{FF2B5EF4-FFF2-40B4-BE49-F238E27FC236}">
                  <a16:creationId xmlns:a16="http://schemas.microsoft.com/office/drawing/2014/main" id="{38A1EFC3-956F-4BE2-AB78-5DAF160091AB}"/>
                </a:ext>
              </a:extLst>
            </p:cNvPr>
            <p:cNvSpPr txBox="1"/>
            <p:nvPr/>
          </p:nvSpPr>
          <p:spPr>
            <a:xfrm>
              <a:off x="2278282" y="609975"/>
              <a:ext cx="75755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55575" marR="155575"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3200" i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rv</a:t>
              </a:r>
              <a:r>
                <a:rPr lang="en-US" sz="3200" i="1" baseline="-250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23</a:t>
              </a:r>
              <a:endParaRPr lang="zh-CN" sz="320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471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幻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15</a:t>
            </a:fld>
            <a:endParaRPr kumimoji="1"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VIO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992250" y="3049580"/>
            <a:ext cx="2121835" cy="388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松耦合</a:t>
            </a:r>
          </a:p>
        </p:txBody>
      </p:sp>
      <p:sp>
        <p:nvSpPr>
          <p:cNvPr id="34" name="标题 1"/>
          <p:cNvSpPr txBox="1">
            <a:spLocks/>
          </p:cNvSpPr>
          <p:nvPr/>
        </p:nvSpPr>
        <p:spPr>
          <a:xfrm>
            <a:off x="1009670" y="7458598"/>
            <a:ext cx="2121835" cy="388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紧耦合</a:t>
            </a:r>
          </a:p>
        </p:txBody>
      </p:sp>
      <p:sp>
        <p:nvSpPr>
          <p:cNvPr id="42" name="矩形 41"/>
          <p:cNvSpPr/>
          <p:nvPr/>
        </p:nvSpPr>
        <p:spPr>
          <a:xfrm>
            <a:off x="1608834" y="1606976"/>
            <a:ext cx="63882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视觉约束</a:t>
            </a:r>
            <a:r>
              <a:rPr lang="en-US" altLang="zh-CN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加入到联合优化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紧耦合</a:t>
            </a:r>
            <a:endParaRPr lang="en-US" altLang="zh-CN" sz="2400" dirty="0">
              <a:solidFill>
                <a:srgbClr val="5DB8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视觉约束后的位姿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加入到联合优化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松耦合</a:t>
            </a:r>
            <a:endParaRPr lang="en-US" altLang="zh-CN" sz="2400" dirty="0">
              <a:solidFill>
                <a:srgbClr val="5DB8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056670" y="2380300"/>
            <a:ext cx="7959855" cy="2604279"/>
            <a:chOff x="4056670" y="2380300"/>
            <a:chExt cx="7959855" cy="2604279"/>
          </a:xfrm>
        </p:grpSpPr>
        <p:sp>
          <p:nvSpPr>
            <p:cNvPr id="11" name="圆角矩形 10"/>
            <p:cNvSpPr/>
            <p:nvPr/>
          </p:nvSpPr>
          <p:spPr>
            <a:xfrm>
              <a:off x="5494685" y="3090271"/>
              <a:ext cx="1803748" cy="8517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VO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8805555" y="3706161"/>
              <a:ext cx="2282175" cy="1127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EKF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松耦合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(PVQB)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肘形连接符 18"/>
            <p:cNvCxnSpPr>
              <a:stCxn id="11" idx="3"/>
            </p:cNvCxnSpPr>
            <p:nvPr/>
          </p:nvCxnSpPr>
          <p:spPr>
            <a:xfrm>
              <a:off x="7298433" y="3516156"/>
              <a:ext cx="1505211" cy="572554"/>
            </a:xfrm>
            <a:prstGeom prst="bentConnector3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V="1">
              <a:off x="11087730" y="4270029"/>
              <a:ext cx="928795" cy="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7774422" y="2989685"/>
              <a:ext cx="55323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265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b="1" dirty="0">
                <a:solidFill>
                  <a:srgbClr val="F265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551259" y="4476748"/>
              <a:ext cx="117536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7FAB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IMU</a:t>
              </a:r>
              <a:endParaRPr lang="zh-CN" altLang="en-US" dirty="0">
                <a:solidFill>
                  <a:srgbClr val="7FAB4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1275511" y="3731673"/>
              <a:ext cx="55323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箭头连接符 43"/>
            <p:cNvCxnSpPr/>
            <p:nvPr/>
          </p:nvCxnSpPr>
          <p:spPr>
            <a:xfrm>
              <a:off x="7390118" y="4435129"/>
              <a:ext cx="1413526" cy="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endCxn id="11" idx="1"/>
            </p:cNvCxnSpPr>
            <p:nvPr/>
          </p:nvCxnSpPr>
          <p:spPr>
            <a:xfrm>
              <a:off x="4178300" y="3497516"/>
              <a:ext cx="1316385" cy="1864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4056670" y="2906015"/>
              <a:ext cx="143801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0" name="直接箭头连接符 49"/>
            <p:cNvCxnSpPr>
              <a:endCxn id="15" idx="0"/>
            </p:cNvCxnSpPr>
            <p:nvPr/>
          </p:nvCxnSpPr>
          <p:spPr>
            <a:xfrm>
              <a:off x="9946643" y="2888131"/>
              <a:ext cx="0" cy="81803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8051038" y="2380300"/>
              <a:ext cx="366630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Lidar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GPS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、码盘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049776" y="6349100"/>
            <a:ext cx="7966749" cy="2604279"/>
            <a:chOff x="4049776" y="6349100"/>
            <a:chExt cx="7966749" cy="2604279"/>
          </a:xfrm>
        </p:grpSpPr>
        <p:sp>
          <p:nvSpPr>
            <p:cNvPr id="59" name="圆角矩形 58"/>
            <p:cNvSpPr/>
            <p:nvPr/>
          </p:nvSpPr>
          <p:spPr>
            <a:xfrm>
              <a:off x="5494685" y="7059071"/>
              <a:ext cx="1803748" cy="8517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track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8805555" y="7674961"/>
              <a:ext cx="2282175" cy="1127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紧耦合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(PVQB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λ)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1" name="肘形连接符 60"/>
            <p:cNvCxnSpPr>
              <a:stCxn id="59" idx="3"/>
            </p:cNvCxnSpPr>
            <p:nvPr/>
          </p:nvCxnSpPr>
          <p:spPr>
            <a:xfrm>
              <a:off x="7298433" y="7484956"/>
              <a:ext cx="1505211" cy="572554"/>
            </a:xfrm>
            <a:prstGeom prst="bentConnector3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/>
            <p:nvPr/>
          </p:nvCxnSpPr>
          <p:spPr>
            <a:xfrm flipV="1">
              <a:off x="11087730" y="8238829"/>
              <a:ext cx="928795" cy="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/>
            <p:cNvSpPr txBox="1"/>
            <p:nvPr/>
          </p:nvSpPr>
          <p:spPr>
            <a:xfrm>
              <a:off x="7305327" y="6935507"/>
              <a:ext cx="180618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265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feature</a:t>
              </a:r>
              <a:endParaRPr lang="zh-CN" altLang="en-US" b="1" dirty="0">
                <a:solidFill>
                  <a:srgbClr val="F265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7551259" y="8445548"/>
              <a:ext cx="117536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7FAB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IMU</a:t>
              </a:r>
              <a:endParaRPr lang="zh-CN" altLang="en-US" dirty="0">
                <a:solidFill>
                  <a:srgbClr val="7FAB4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1275511" y="7700473"/>
              <a:ext cx="55323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6" name="直接箭头连接符 65"/>
            <p:cNvCxnSpPr/>
            <p:nvPr/>
          </p:nvCxnSpPr>
          <p:spPr>
            <a:xfrm>
              <a:off x="7390118" y="8403929"/>
              <a:ext cx="1413526" cy="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>
              <a:endCxn id="60" idx="0"/>
            </p:cNvCxnSpPr>
            <p:nvPr/>
          </p:nvCxnSpPr>
          <p:spPr>
            <a:xfrm>
              <a:off x="9946643" y="6856931"/>
              <a:ext cx="0" cy="81803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/>
            <p:cNvSpPr txBox="1"/>
            <p:nvPr/>
          </p:nvSpPr>
          <p:spPr>
            <a:xfrm>
              <a:off x="8051038" y="6349100"/>
              <a:ext cx="3666304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Lidar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GPS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、码盘</a:t>
              </a:r>
            </a:p>
          </p:txBody>
        </p:sp>
        <p:cxnSp>
          <p:nvCxnSpPr>
            <p:cNvPr id="72" name="直接箭头连接符 71"/>
            <p:cNvCxnSpPr/>
            <p:nvPr/>
          </p:nvCxnSpPr>
          <p:spPr>
            <a:xfrm>
              <a:off x="4171406" y="7524723"/>
              <a:ext cx="1316385" cy="1864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/>
            <p:cNvSpPr txBox="1"/>
            <p:nvPr/>
          </p:nvSpPr>
          <p:spPr>
            <a:xfrm>
              <a:off x="4049776" y="6933222"/>
              <a:ext cx="143801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3790393" y="3301052"/>
            <a:ext cx="2885478" cy="1575275"/>
            <a:chOff x="13790393" y="3301052"/>
            <a:chExt cx="2885478" cy="1575275"/>
          </a:xfrm>
        </p:grpSpPr>
        <p:sp>
          <p:nvSpPr>
            <p:cNvPr id="74" name="椭圆 73"/>
            <p:cNvSpPr/>
            <p:nvPr/>
          </p:nvSpPr>
          <p:spPr>
            <a:xfrm>
              <a:off x="13893800" y="4088710"/>
              <a:ext cx="346419" cy="3464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15771075" y="4090017"/>
              <a:ext cx="346419" cy="3464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/>
            <p:cNvCxnSpPr>
              <a:stCxn id="74" idx="6"/>
              <a:endCxn id="75" idx="2"/>
            </p:cNvCxnSpPr>
            <p:nvPr/>
          </p:nvCxnSpPr>
          <p:spPr>
            <a:xfrm>
              <a:off x="14240219" y="4261920"/>
              <a:ext cx="1530856" cy="1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矩形 77"/>
            <p:cNvSpPr/>
            <p:nvPr/>
          </p:nvSpPr>
          <p:spPr>
            <a:xfrm>
              <a:off x="14846300" y="4176004"/>
              <a:ext cx="196932" cy="1969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14147800" y="3390819"/>
              <a:ext cx="1663700" cy="762081"/>
            </a:xfrm>
            <a:custGeom>
              <a:avLst/>
              <a:gdLst>
                <a:gd name="connsiteX0" fmla="*/ 0 w 1663700"/>
                <a:gd name="connsiteY0" fmla="*/ 723981 h 762081"/>
                <a:gd name="connsiteX1" fmla="*/ 749300 w 1663700"/>
                <a:gd name="connsiteY1" fmla="*/ 81 h 762081"/>
                <a:gd name="connsiteX2" fmla="*/ 1663700 w 1663700"/>
                <a:gd name="connsiteY2" fmla="*/ 762081 h 76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700" h="762081">
                  <a:moveTo>
                    <a:pt x="0" y="723981"/>
                  </a:moveTo>
                  <a:cubicBezTo>
                    <a:pt x="236008" y="358856"/>
                    <a:pt x="472017" y="-6269"/>
                    <a:pt x="749300" y="81"/>
                  </a:cubicBezTo>
                  <a:cubicBezTo>
                    <a:pt x="1026583" y="6431"/>
                    <a:pt x="1345141" y="384256"/>
                    <a:pt x="1663700" y="76208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4808915" y="3301052"/>
              <a:ext cx="196932" cy="196932"/>
            </a:xfrm>
            <a:prstGeom prst="rect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13790393" y="4476217"/>
              <a:ext cx="553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15212697" y="4456556"/>
              <a:ext cx="14631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k+1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3790393" y="6061936"/>
            <a:ext cx="2885478" cy="2742103"/>
            <a:chOff x="13790393" y="6061936"/>
            <a:chExt cx="2885478" cy="2742103"/>
          </a:xfrm>
        </p:grpSpPr>
        <p:sp>
          <p:nvSpPr>
            <p:cNvPr id="86" name="椭圆 85"/>
            <p:cNvSpPr/>
            <p:nvPr/>
          </p:nvSpPr>
          <p:spPr>
            <a:xfrm>
              <a:off x="13893800" y="7991811"/>
              <a:ext cx="346419" cy="3464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15771075" y="7993118"/>
              <a:ext cx="346419" cy="3464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8" name="直接连接符 87"/>
            <p:cNvCxnSpPr>
              <a:stCxn id="86" idx="6"/>
              <a:endCxn id="87" idx="2"/>
            </p:cNvCxnSpPr>
            <p:nvPr/>
          </p:nvCxnSpPr>
          <p:spPr>
            <a:xfrm>
              <a:off x="14240219" y="8165021"/>
              <a:ext cx="1530856" cy="1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矩形 88"/>
            <p:cNvSpPr/>
            <p:nvPr/>
          </p:nvSpPr>
          <p:spPr>
            <a:xfrm>
              <a:off x="14846300" y="8079105"/>
              <a:ext cx="196932" cy="1969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/>
            <p:cNvSpPr/>
            <p:nvPr/>
          </p:nvSpPr>
          <p:spPr>
            <a:xfrm>
              <a:off x="14808915" y="7204153"/>
              <a:ext cx="196932" cy="196932"/>
            </a:xfrm>
            <a:prstGeom prst="rect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3790393" y="8379318"/>
              <a:ext cx="553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15212697" y="8403929"/>
              <a:ext cx="14631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k+1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14734171" y="6061936"/>
              <a:ext cx="346419" cy="3464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6" name="直接连接符 95"/>
            <p:cNvCxnSpPr>
              <a:stCxn id="94" idx="4"/>
              <a:endCxn id="91" idx="0"/>
            </p:cNvCxnSpPr>
            <p:nvPr/>
          </p:nvCxnSpPr>
          <p:spPr>
            <a:xfrm>
              <a:off x="14907381" y="6408355"/>
              <a:ext cx="0" cy="795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>
              <a:stCxn id="91" idx="2"/>
              <a:endCxn id="86" idx="6"/>
            </p:cNvCxnSpPr>
            <p:nvPr/>
          </p:nvCxnSpPr>
          <p:spPr>
            <a:xfrm flipH="1">
              <a:off x="14240219" y="7401085"/>
              <a:ext cx="667162" cy="7639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>
              <a:stCxn id="91" idx="2"/>
              <a:endCxn id="87" idx="2"/>
            </p:cNvCxnSpPr>
            <p:nvPr/>
          </p:nvCxnSpPr>
          <p:spPr>
            <a:xfrm>
              <a:off x="14907381" y="7401085"/>
              <a:ext cx="863694" cy="7652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994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43898" y="9352498"/>
            <a:ext cx="1321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OKVIS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71650" y="5129529"/>
            <a:ext cx="1415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ROVIO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23500" y="9340181"/>
            <a:ext cx="2337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VINS-Mono</a:t>
            </a:r>
          </a:p>
        </p:txBody>
      </p:sp>
      <p:pic>
        <p:nvPicPr>
          <p:cNvPr id="6" name="okvis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672015" y="6116079"/>
            <a:ext cx="5757626" cy="3238662"/>
          </a:xfrm>
          <a:prstGeom prst="rect">
            <a:avLst/>
          </a:prstGeom>
        </p:spPr>
      </p:pic>
      <p:pic>
        <p:nvPicPr>
          <p:cNvPr id="11" name="rovio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34934" y="1920195"/>
            <a:ext cx="5730353" cy="3223322"/>
          </a:xfrm>
          <a:prstGeom prst="rect">
            <a:avLst/>
          </a:prstGeom>
        </p:spPr>
      </p:pic>
      <p:pic>
        <p:nvPicPr>
          <p:cNvPr id="12" name="vinsmono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434934" y="6116079"/>
            <a:ext cx="5731734" cy="3224102"/>
          </a:xfrm>
          <a:prstGeom prst="rect">
            <a:avLst/>
          </a:prstGeom>
        </p:spPr>
      </p:pic>
      <p:pic>
        <p:nvPicPr>
          <p:cNvPr id="4" name="msckf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672015" y="1920195"/>
            <a:ext cx="5731733" cy="32240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45302" y="5151422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MSCKF</a:t>
            </a: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573596D-9B9A-4BD5-9DE6-245C7649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834" y="879288"/>
            <a:ext cx="3093870" cy="388038"/>
          </a:xfrm>
        </p:spPr>
        <p:txBody>
          <a:bodyPr>
            <a:noAutofit/>
          </a:bodyPr>
          <a:lstStyle/>
          <a:p>
            <a:r>
              <a:rPr kumimoji="1" lang="zh-CN" altLang="en-US" sz="32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</a:t>
            </a:r>
            <a:r>
              <a:rPr kumimoji="1" lang="en-US" altLang="zh-CN" sz="32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VIO</a:t>
            </a:r>
            <a:endParaRPr kumimoji="1" lang="zh-CN" altLang="en-US" sz="3200" dirty="0">
              <a:solidFill>
                <a:srgbClr val="5DB8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9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999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4999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主流</a:t>
            </a:r>
            <a:r>
              <a:rPr kumimoji="1" lang="en-US" altLang="zh-CN" sz="3200" dirty="0"/>
              <a:t>VIO</a:t>
            </a:r>
            <a:endParaRPr kumimoji="1" lang="zh-CN" altLang="en-US" sz="3200" dirty="0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604050"/>
              </p:ext>
            </p:extLst>
          </p:nvPr>
        </p:nvGraphicFramePr>
        <p:xfrm>
          <a:off x="1025738" y="1460500"/>
          <a:ext cx="16056314" cy="34137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29497">
                  <a:extLst>
                    <a:ext uri="{9D8B030D-6E8A-4147-A177-3AD203B41FA5}">
                      <a16:colId xmlns:a16="http://schemas.microsoft.com/office/drawing/2014/main" val="770031974"/>
                    </a:ext>
                  </a:extLst>
                </a:gridCol>
                <a:gridCol w="2040834">
                  <a:extLst>
                    <a:ext uri="{9D8B030D-6E8A-4147-A177-3AD203B41FA5}">
                      <a16:colId xmlns:a16="http://schemas.microsoft.com/office/drawing/2014/main" val="267289355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075021462"/>
                    </a:ext>
                  </a:extLst>
                </a:gridCol>
                <a:gridCol w="2822713">
                  <a:extLst>
                    <a:ext uri="{9D8B030D-6E8A-4147-A177-3AD203B41FA5}">
                      <a16:colId xmlns:a16="http://schemas.microsoft.com/office/drawing/2014/main" val="2148769204"/>
                    </a:ext>
                  </a:extLst>
                </a:gridCol>
                <a:gridCol w="2160105">
                  <a:extLst>
                    <a:ext uri="{9D8B030D-6E8A-4147-A177-3AD203B41FA5}">
                      <a16:colId xmlns:a16="http://schemas.microsoft.com/office/drawing/2014/main" val="1503338459"/>
                    </a:ext>
                  </a:extLst>
                </a:gridCol>
                <a:gridCol w="1762539">
                  <a:extLst>
                    <a:ext uri="{9D8B030D-6E8A-4147-A177-3AD203B41FA5}">
                      <a16:colId xmlns:a16="http://schemas.microsoft.com/office/drawing/2014/main" val="158745838"/>
                    </a:ext>
                  </a:extLst>
                </a:gridCol>
                <a:gridCol w="1205948">
                  <a:extLst>
                    <a:ext uri="{9D8B030D-6E8A-4147-A177-3AD203B41FA5}">
                      <a16:colId xmlns:a16="http://schemas.microsoft.com/office/drawing/2014/main" val="3318506552"/>
                    </a:ext>
                  </a:extLst>
                </a:gridCol>
                <a:gridCol w="1152939">
                  <a:extLst>
                    <a:ext uri="{9D8B030D-6E8A-4147-A177-3AD203B41FA5}">
                      <a16:colId xmlns:a16="http://schemas.microsoft.com/office/drawing/2014/main" val="1172580661"/>
                    </a:ext>
                  </a:extLst>
                </a:gridCol>
                <a:gridCol w="1152939">
                  <a:extLst>
                    <a:ext uri="{9D8B030D-6E8A-4147-A177-3AD203B41FA5}">
                      <a16:colId xmlns:a16="http://schemas.microsoft.com/office/drawing/2014/main" val="17904410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dirty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VIO</a:t>
                      </a:r>
                      <a:r>
                        <a:rPr lang="zh-CN" altLang="en-US" sz="2200" b="0" dirty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框架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耦合方案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后端方案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视觉误差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初始化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回环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精度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效率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469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松耦合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rgbClr val="5DB8F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滤波</a:t>
                      </a:r>
                      <a:r>
                        <a:rPr lang="en-US" altLang="zh-CN" sz="2200" b="0" dirty="0">
                          <a:solidFill>
                            <a:srgbClr val="5DB8F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EKF</a:t>
                      </a:r>
                      <a:endParaRPr lang="zh-CN" altLang="en-US" sz="2200" b="0" dirty="0">
                        <a:solidFill>
                          <a:srgbClr val="5DB8F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zh-CN" altLang="en-US" sz="2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zh-CN" altLang="en-US" sz="2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zh-CN" altLang="en-US" sz="2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zh-CN" altLang="en-US" sz="2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最差</a:t>
                      </a:r>
                      <a:r>
                        <a:rPr lang="en-US" altLang="zh-CN" sz="2200" b="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200" b="0" dirty="0">
                        <a:solidFill>
                          <a:srgbClr val="7FAB4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最快</a:t>
                      </a:r>
                      <a:r>
                        <a:rPr lang="en-US" altLang="zh-CN" sz="2200" b="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200" b="0" dirty="0">
                        <a:solidFill>
                          <a:srgbClr val="7FAB4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38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MSCKF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rgbClr val="00B0F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紧耦合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rgbClr val="5DB8F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滤波</a:t>
                      </a:r>
                      <a:r>
                        <a:rPr lang="en-US" altLang="zh-CN" sz="2200" b="0" dirty="0">
                          <a:solidFill>
                            <a:srgbClr val="5DB8F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EKF</a:t>
                      </a:r>
                      <a:endParaRPr lang="zh-CN" altLang="en-US" sz="2200" b="0" dirty="0">
                        <a:solidFill>
                          <a:srgbClr val="5DB8F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dirty="0">
                          <a:solidFill>
                            <a:schemeClr val="accent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fast+</a:t>
                      </a:r>
                      <a:r>
                        <a:rPr lang="zh-CN" altLang="en-US" sz="2200" b="0" dirty="0">
                          <a:solidFill>
                            <a:schemeClr val="accent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重投影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静止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较差</a:t>
                      </a:r>
                      <a:r>
                        <a:rPr lang="en-US" altLang="zh-CN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2200" b="0" kern="1200" dirty="0">
                        <a:solidFill>
                          <a:srgbClr val="7FAB4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较快</a:t>
                      </a:r>
                      <a:r>
                        <a:rPr lang="en-US" altLang="zh-CN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2200" b="0" kern="1200" dirty="0">
                        <a:solidFill>
                          <a:srgbClr val="7FAB4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390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ROVIO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rgbClr val="00B0F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紧耦合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rgbClr val="5DB8F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滤波</a:t>
                      </a:r>
                      <a:r>
                        <a:rPr lang="en-US" altLang="zh-CN" sz="2200" b="0" dirty="0" err="1">
                          <a:solidFill>
                            <a:srgbClr val="5DB8F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IEKF</a:t>
                      </a:r>
                      <a:endParaRPr lang="zh-CN" altLang="en-US" sz="2200" b="0" dirty="0">
                        <a:solidFill>
                          <a:srgbClr val="5DB8F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fast+</a:t>
                      </a:r>
                      <a:r>
                        <a:rPr lang="zh-CN" altLang="en-US" sz="2200" b="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5DB8F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光度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静止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一般</a:t>
                      </a:r>
                      <a:r>
                        <a:rPr lang="en-US" altLang="zh-CN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2200" b="0" kern="1200" dirty="0">
                        <a:solidFill>
                          <a:srgbClr val="7FAB4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较快</a:t>
                      </a:r>
                      <a:r>
                        <a:rPr lang="en-US" altLang="zh-CN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2200" b="0" kern="1200" dirty="0">
                        <a:solidFill>
                          <a:srgbClr val="7FAB4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0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OKVIS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rgbClr val="00B0F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紧耦合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chemeClr val="accent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dirty="0" err="1">
                          <a:solidFill>
                            <a:srgbClr val="5DB8F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Harris+BRISK</a:t>
                      </a:r>
                      <a:endParaRPr lang="zh-CN" altLang="en-US" sz="2200" b="0" dirty="0">
                        <a:solidFill>
                          <a:srgbClr val="5DB8F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重投影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静止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较好</a:t>
                      </a:r>
                      <a:r>
                        <a:rPr lang="en-US" altLang="zh-CN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2200" b="0" kern="1200" dirty="0">
                        <a:solidFill>
                          <a:srgbClr val="7FAB4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最慢</a:t>
                      </a:r>
                      <a:r>
                        <a:rPr lang="en-US" altLang="zh-CN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2200" b="0" kern="1200" dirty="0">
                        <a:solidFill>
                          <a:srgbClr val="7FAB4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81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rgbClr val="00B0F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紧耦合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chemeClr val="accent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dirty="0">
                          <a:solidFill>
                            <a:schemeClr val="accent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Harris+</a:t>
                      </a:r>
                      <a:r>
                        <a:rPr lang="zh-CN" altLang="en-US" sz="2200" b="0" dirty="0">
                          <a:solidFill>
                            <a:schemeClr val="accent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重投影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5DB8F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动态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5DB8F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最好</a:t>
                      </a:r>
                      <a:r>
                        <a:rPr lang="en-US" altLang="zh-CN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endParaRPr lang="zh-CN" altLang="en-US" sz="2200" b="0" kern="1200" dirty="0">
                        <a:solidFill>
                          <a:srgbClr val="7FAB4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较慢</a:t>
                      </a:r>
                      <a:r>
                        <a:rPr lang="en-US" altLang="zh-CN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2200" b="0" kern="1200" dirty="0">
                        <a:solidFill>
                          <a:srgbClr val="7FAB4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276401"/>
                  </a:ext>
                </a:extLst>
              </a:tr>
              <a:tr h="1727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VI-ORB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rgbClr val="00B0F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紧耦合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chemeClr val="accent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dirty="0">
                          <a:solidFill>
                            <a:srgbClr val="5DB8F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orb</a:t>
                      </a:r>
                      <a:endParaRPr lang="zh-CN" altLang="en-US" sz="2200" b="0" dirty="0">
                        <a:solidFill>
                          <a:srgbClr val="5DB8F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chemeClr val="accent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重投影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5DB8F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动态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5DB8F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en-US" altLang="zh-CN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</a:t>
                      </a:r>
                      <a:endParaRPr lang="zh-CN" altLang="en-US" sz="2200" b="0" kern="1200" dirty="0">
                        <a:solidFill>
                          <a:srgbClr val="7FAB4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en-US" altLang="zh-CN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</a:t>
                      </a:r>
                      <a:endParaRPr lang="zh-CN" altLang="en-US" sz="2200" b="0" kern="1200" dirty="0">
                        <a:solidFill>
                          <a:srgbClr val="7FAB4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969155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ICE-BA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rgbClr val="00B0F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紧耦合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chemeClr val="accent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dirty="0">
                          <a:solidFill>
                            <a:schemeClr val="accent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Fast+</a:t>
                      </a:r>
                      <a:r>
                        <a:rPr lang="zh-CN" altLang="en-US" sz="2200" b="0" dirty="0">
                          <a:solidFill>
                            <a:schemeClr val="accent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chemeClr val="accent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重投影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0" dirty="0">
                          <a:solidFill>
                            <a:schemeClr val="accent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静止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zh-CN" altLang="en-US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en-US" altLang="zh-CN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</a:t>
                      </a:r>
                      <a:endParaRPr lang="zh-CN" altLang="en-US" sz="2200" b="0" kern="1200" dirty="0">
                        <a:solidFill>
                          <a:srgbClr val="7FAB4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371600" rtl="0" eaLnBrk="1" latinLnBrk="0" hangingPunct="1"/>
                      <a:r>
                        <a:rPr lang="en-US" altLang="zh-CN" sz="2200" b="0" kern="1200" dirty="0">
                          <a:solidFill>
                            <a:srgbClr val="7FAB4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</a:t>
                      </a:r>
                      <a:endParaRPr lang="zh-CN" altLang="en-US" sz="2200" b="0" kern="1200" dirty="0">
                        <a:solidFill>
                          <a:srgbClr val="7FAB4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287982"/>
                  </a:ext>
                </a:extLst>
              </a:tr>
            </a:tbl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1926887" y="5026717"/>
            <a:ext cx="13511896" cy="4473360"/>
            <a:chOff x="1608834" y="5227658"/>
            <a:chExt cx="14773225" cy="4890946"/>
          </a:xfrm>
        </p:grpSpPr>
        <p:pic>
          <p:nvPicPr>
            <p:cNvPr id="5" name="Picture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8834" y="5227658"/>
              <a:ext cx="14773225" cy="4890946"/>
            </a:xfrm>
            <a:prstGeom prst="rect">
              <a:avLst/>
            </a:prstGeom>
          </p:spPr>
        </p:pic>
        <p:sp>
          <p:nvSpPr>
            <p:cNvPr id="6" name="Oval 3"/>
            <p:cNvSpPr/>
            <p:nvPr/>
          </p:nvSpPr>
          <p:spPr>
            <a:xfrm rot="2398897">
              <a:off x="4799975" y="7602864"/>
              <a:ext cx="1590567" cy="1758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7" name="Oval 5"/>
            <p:cNvSpPr/>
            <p:nvPr/>
          </p:nvSpPr>
          <p:spPr>
            <a:xfrm>
              <a:off x="3534291" y="7008417"/>
              <a:ext cx="509529" cy="31902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8" name="Oval 9"/>
            <p:cNvSpPr/>
            <p:nvPr/>
          </p:nvSpPr>
          <p:spPr>
            <a:xfrm rot="1687895">
              <a:off x="4577453" y="6511190"/>
              <a:ext cx="1080359" cy="18412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" name="Oval 11"/>
            <p:cNvSpPr/>
            <p:nvPr/>
          </p:nvSpPr>
          <p:spPr>
            <a:xfrm>
              <a:off x="3579297" y="7829026"/>
              <a:ext cx="995360" cy="48971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0" name="Oval 13"/>
            <p:cNvSpPr/>
            <p:nvPr/>
          </p:nvSpPr>
          <p:spPr>
            <a:xfrm rot="1159340">
              <a:off x="3261396" y="6238641"/>
              <a:ext cx="462131" cy="5469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1" name="Oval 14"/>
            <p:cNvSpPr/>
            <p:nvPr/>
          </p:nvSpPr>
          <p:spPr>
            <a:xfrm>
              <a:off x="3256967" y="7752308"/>
              <a:ext cx="407670" cy="5469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22" name="Oval 3"/>
            <p:cNvSpPr/>
            <p:nvPr/>
          </p:nvSpPr>
          <p:spPr>
            <a:xfrm>
              <a:off x="14507047" y="8944425"/>
              <a:ext cx="1633173" cy="61118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23" name="Oval 3"/>
            <p:cNvSpPr/>
            <p:nvPr/>
          </p:nvSpPr>
          <p:spPr>
            <a:xfrm rot="20431495">
              <a:off x="14265210" y="8777736"/>
              <a:ext cx="1279592" cy="56754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24" name="Oval 3"/>
            <p:cNvSpPr/>
            <p:nvPr/>
          </p:nvSpPr>
          <p:spPr>
            <a:xfrm rot="20431495">
              <a:off x="13428411" y="8835403"/>
              <a:ext cx="991698" cy="46092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25" name="Oval 16"/>
            <p:cNvSpPr/>
            <p:nvPr/>
          </p:nvSpPr>
          <p:spPr>
            <a:xfrm rot="316929">
              <a:off x="13301568" y="6168854"/>
              <a:ext cx="606719" cy="307607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26" name="Oval 16"/>
            <p:cNvSpPr/>
            <p:nvPr/>
          </p:nvSpPr>
          <p:spPr>
            <a:xfrm rot="316929">
              <a:off x="13079579" y="7957713"/>
              <a:ext cx="499985" cy="105354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0" y="9835194"/>
            <a:ext cx="14617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J. </a:t>
            </a:r>
            <a:r>
              <a:rPr lang="en-US" altLang="zh-CN" sz="1400" dirty="0" err="1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Delmerico</a:t>
            </a:r>
            <a:r>
              <a:rPr lang="en-US" altLang="zh-CN" sz="1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A Benchmark Comparison of Monocular Visual-Inertial </a:t>
            </a:r>
            <a:r>
              <a:rPr lang="en-US" altLang="zh-CN" sz="1400" dirty="0" err="1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Odometry</a:t>
            </a:r>
            <a:r>
              <a:rPr lang="en-US" altLang="zh-CN" sz="1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Algorithms for Flying Robots. 2018. </a:t>
            </a:r>
            <a:r>
              <a:rPr lang="en-US" altLang="zh-CN" sz="1400" dirty="0" err="1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ICRA</a:t>
            </a:r>
            <a:r>
              <a:rPr lang="en-US" altLang="zh-CN" sz="1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0" y="9779191"/>
            <a:ext cx="4814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灯片编号占位符 5"/>
          <p:cNvSpPr>
            <a:spLocks noGrp="1"/>
          </p:cNvSpPr>
          <p:nvPr>
            <p:ph type="sldNum" sz="quarter" idx="15"/>
          </p:nvPr>
        </p:nvSpPr>
        <p:spPr>
          <a:xfrm>
            <a:off x="17240400" y="9511200"/>
            <a:ext cx="508181" cy="442051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95000"/>
                    <a:alpha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endParaRPr kumimoji="1" lang="zh-CN" altLang="en-US" dirty="0">
              <a:solidFill>
                <a:schemeClr val="bg1">
                  <a:lumMod val="95000"/>
                  <a:alpha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202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435" y="0"/>
            <a:ext cx="9795446" cy="10289653"/>
          </a:xfrm>
          <a:prstGeom prst="rect">
            <a:avLst/>
          </a:prstGeom>
        </p:spPr>
      </p:pic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1608834" y="879288"/>
            <a:ext cx="3093870" cy="388038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MSCKF</a:t>
            </a:r>
            <a:endParaRPr lang="zh-CN" altLang="en-US" sz="3200" dirty="0">
              <a:solidFill>
                <a:srgbClr val="5DB8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69119" y="1520029"/>
            <a:ext cx="63538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流程：</a:t>
            </a:r>
            <a:endParaRPr lang="en-US" altLang="zh-CN" sz="2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IMU</a:t>
            </a:r>
            <a:r>
              <a:rPr lang="zh-CN" altLang="en-US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endParaRPr lang="en-US" altLang="zh-CN" sz="2400" dirty="0">
              <a:solidFill>
                <a:srgbClr val="5DB8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视觉跟踪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视觉增广</a:t>
            </a:r>
            <a:endParaRPr lang="en-US" altLang="zh-CN" sz="2400" dirty="0">
              <a:solidFill>
                <a:srgbClr val="5DB8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视觉更新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选老点或者看不见的点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视觉更新</a:t>
            </a:r>
            <a:r>
              <a:rPr lang="en-US" altLang="zh-CN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边缘化</a:t>
            </a:r>
            <a:endParaRPr lang="en-US" altLang="zh-CN" sz="2400" dirty="0">
              <a:solidFill>
                <a:srgbClr val="5DB8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剔除老帧</a:t>
            </a: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17240400" y="9511200"/>
            <a:ext cx="508181" cy="44205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</a:t>
            </a:r>
            <a:endParaRPr kumimoji="1"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DCCE3D6-CD9B-4A55-A7C9-1A12055CF0FD}"/>
              </a:ext>
            </a:extLst>
          </p:cNvPr>
          <p:cNvGrpSpPr/>
          <p:nvPr/>
        </p:nvGrpSpPr>
        <p:grpSpPr>
          <a:xfrm>
            <a:off x="3300413" y="2957513"/>
            <a:ext cx="9354487" cy="3666381"/>
            <a:chOff x="3300413" y="2957513"/>
            <a:chExt cx="9354487" cy="3666381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4CD9D7B-3DF4-422C-A224-392FDC974AF8}"/>
                </a:ext>
              </a:extLst>
            </p:cNvPr>
            <p:cNvSpPr/>
            <p:nvPr/>
          </p:nvSpPr>
          <p:spPr>
            <a:xfrm>
              <a:off x="9486900" y="5144294"/>
              <a:ext cx="3168000" cy="1479600"/>
            </a:xfrm>
            <a:prstGeom prst="rect">
              <a:avLst/>
            </a:prstGeom>
            <a:solidFill>
              <a:srgbClr val="5DB8F6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99182069-C441-42F0-9CAA-0340FB318F8A}"/>
                </a:ext>
              </a:extLst>
            </p:cNvPr>
            <p:cNvCxnSpPr/>
            <p:nvPr/>
          </p:nvCxnSpPr>
          <p:spPr>
            <a:xfrm>
              <a:off x="3300413" y="2957513"/>
              <a:ext cx="6200775" cy="290790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66F4948-8835-4A90-A7C0-63A4E85EE4E9}"/>
              </a:ext>
            </a:extLst>
          </p:cNvPr>
          <p:cNvGrpSpPr/>
          <p:nvPr/>
        </p:nvGrpSpPr>
        <p:grpSpPr>
          <a:xfrm>
            <a:off x="3325357" y="1130459"/>
            <a:ext cx="12505193" cy="2912905"/>
            <a:chOff x="3325357" y="1130459"/>
            <a:chExt cx="12505193" cy="291290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860A8C2-1627-452B-B059-B68C31443A4F}"/>
                </a:ext>
              </a:extLst>
            </p:cNvPr>
            <p:cNvSpPr/>
            <p:nvPr/>
          </p:nvSpPr>
          <p:spPr>
            <a:xfrm>
              <a:off x="13334389" y="1130459"/>
              <a:ext cx="2496161" cy="1126966"/>
            </a:xfrm>
            <a:prstGeom prst="rect">
              <a:avLst/>
            </a:prstGeom>
            <a:solidFill>
              <a:srgbClr val="5DB8F6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455A041-E569-472B-8157-3D0CF6A7C947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3325357" y="1693942"/>
              <a:ext cx="10009032" cy="2349422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8B8E755-BF25-4050-92EF-90A67257F10D}"/>
              </a:ext>
            </a:extLst>
          </p:cNvPr>
          <p:cNvGrpSpPr/>
          <p:nvPr/>
        </p:nvGrpSpPr>
        <p:grpSpPr>
          <a:xfrm>
            <a:off x="4551762" y="5140858"/>
            <a:ext cx="11421663" cy="2588679"/>
            <a:chOff x="4551762" y="5140858"/>
            <a:chExt cx="11421663" cy="258867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FDA6C21-31D0-4E66-A2F5-C9D2A1D40593}"/>
                </a:ext>
              </a:extLst>
            </p:cNvPr>
            <p:cNvSpPr/>
            <p:nvPr/>
          </p:nvSpPr>
          <p:spPr>
            <a:xfrm>
              <a:off x="13174322" y="5639592"/>
              <a:ext cx="2799103" cy="2089945"/>
            </a:xfrm>
            <a:prstGeom prst="rect">
              <a:avLst/>
            </a:prstGeom>
            <a:solidFill>
              <a:srgbClr val="5DB8F6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06B165F-12A7-459C-B12A-20D6CD656111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4551762" y="5140858"/>
              <a:ext cx="8622560" cy="15437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9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AC1570-C47D-4902-A919-60245CCFD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" t="778" r="-1174" b="-778"/>
          <a:stretch/>
        </p:blipFill>
        <p:spPr>
          <a:xfrm>
            <a:off x="2123491" y="3147931"/>
            <a:ext cx="5900528" cy="58342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A5BBE1-2EB8-4471-AD1F-A1858BD7D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708" y="2464814"/>
            <a:ext cx="7731250" cy="6658017"/>
          </a:xfrm>
          <a:prstGeom prst="rect">
            <a:avLst/>
          </a:prstGeom>
        </p:spPr>
      </p:pic>
      <p:sp>
        <p:nvSpPr>
          <p:cNvPr id="7" name="标题 11">
            <a:extLst>
              <a:ext uri="{FF2B5EF4-FFF2-40B4-BE49-F238E27FC236}">
                <a16:creationId xmlns:a16="http://schemas.microsoft.com/office/drawing/2014/main" id="{F428C4B7-240F-46C6-B8D2-F361E5649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834" y="879288"/>
            <a:ext cx="3093870" cy="388038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MSCKF</a:t>
            </a:r>
            <a:endParaRPr lang="zh-CN" altLang="en-US" sz="3200" dirty="0">
              <a:solidFill>
                <a:srgbClr val="5DB8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1">
            <a:extLst>
              <a:ext uri="{FF2B5EF4-FFF2-40B4-BE49-F238E27FC236}">
                <a16:creationId xmlns:a16="http://schemas.microsoft.com/office/drawing/2014/main" id="{863F719E-6669-4EEC-AA1C-41ECF0729613}"/>
              </a:ext>
            </a:extLst>
          </p:cNvPr>
          <p:cNvSpPr txBox="1">
            <a:spLocks/>
          </p:cNvSpPr>
          <p:nvPr/>
        </p:nvSpPr>
        <p:spPr>
          <a:xfrm>
            <a:off x="2520798" y="9344853"/>
            <a:ext cx="5105915" cy="42707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状态向量的协方差矩阵</a:t>
            </a:r>
          </a:p>
        </p:txBody>
      </p:sp>
      <p:sp>
        <p:nvSpPr>
          <p:cNvPr id="9" name="标题 11">
            <a:extLst>
              <a:ext uri="{FF2B5EF4-FFF2-40B4-BE49-F238E27FC236}">
                <a16:creationId xmlns:a16="http://schemas.microsoft.com/office/drawing/2014/main" id="{439218C5-1AE9-4B60-8A33-E58E953AD89C}"/>
              </a:ext>
            </a:extLst>
          </p:cNvPr>
          <p:cNvSpPr txBox="1">
            <a:spLocks/>
          </p:cNvSpPr>
          <p:nvPr/>
        </p:nvSpPr>
        <p:spPr>
          <a:xfrm>
            <a:off x="10662249" y="9429452"/>
            <a:ext cx="5105915" cy="42707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协方差矩阵的增广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CA38F5F-3373-4DFF-AAC9-63F351972231}"/>
                  </a:ext>
                </a:extLst>
              </p:cNvPr>
              <p:cNvSpPr/>
              <p:nvPr/>
            </p:nvSpPr>
            <p:spPr>
              <a:xfrm>
                <a:off x="3394500" y="2005325"/>
                <a:ext cx="6532104" cy="6875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𝐼𝑀𝑈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  <m:sup>
                          <m:r>
                            <a:rPr lang="zh-CN" altLang="en-US" sz="28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15×1</m:t>
                          </m:r>
                        </m:sup>
                      </m:sSup>
                      <m:r>
                        <a:rPr lang="zh-CN" altLang="en-US" sz="2800" i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8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zh-CN" altLang="en-US" sz="2800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zh-CN" altLang="en-US" sz="28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zh-CN" altLang="en-US" sz="2800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Pre>
                                <m:sPrePr>
                                  <m:ctrlP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sz="28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zh-CN" altLang="en-US" sz="28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28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sPre>
                              <m:r>
                                <a:rPr lang="zh-CN" altLang="en-US" sz="2800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zh-CN" altLang="en-US" sz="28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zh-CN" altLang="en-US" sz="2800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Pre>
                                <m:sPrePr>
                                  <m:ctrlP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sz="28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zh-CN" altLang="en-US" sz="28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28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d>
                        </m:e>
                        <m:sup>
                          <m:r>
                            <a:rPr lang="zh-CN" altLang="en-US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CA38F5F-3373-4DFF-AAC9-63F3519722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500" y="2005325"/>
                <a:ext cx="6532104" cy="6875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2AE49FA-F584-4E35-9785-D069658600DE}"/>
                  </a:ext>
                </a:extLst>
              </p:cNvPr>
              <p:cNvSpPr/>
              <p:nvPr/>
            </p:nvSpPr>
            <p:spPr>
              <a:xfrm>
                <a:off x="3201994" y="1165757"/>
                <a:ext cx="9182511" cy="696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15+6</m:t>
                              </m:r>
                              <m:r>
                                <a:rPr lang="zh-CN" altLang="en-US" sz="28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zh-CN" altLang="en-US" sz="28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  <m:r>
                        <a:rPr lang="zh-CN" altLang="en-US" sz="2800" i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8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zh-CN" altLang="en-US" sz="28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8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𝐼𝑀𝑈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2800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28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8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zh-CN" altLang="en-US" sz="2800" i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2800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Pre>
                                <m:sPrePr>
                                  <m:ctrlP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sz="28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zh-CN" altLang="en-US" sz="28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zh-CN" altLang="en-US" sz="28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800" i="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sPre>
                              <m:r>
                                <a:rPr lang="zh-CN" altLang="en-US" sz="2800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⋯</m:t>
                              </m:r>
                              <m:r>
                                <a:rPr lang="zh-CN" altLang="en-US" sz="28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28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2800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Pre>
                                <m:sPrePr>
                                  <m:ctrlP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zh-CN" altLang="en-US" sz="28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sz="28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zh-CN" altLang="en-US" sz="28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zh-CN" altLang="en-US" sz="28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8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sPre>
                            </m:e>
                          </m:d>
                        </m:e>
                        <m:sup>
                          <m:r>
                            <a:rPr lang="zh-CN" altLang="en-US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2AE49FA-F584-4E35-9785-D06965860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994" y="1165757"/>
                <a:ext cx="9182511" cy="6966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标题 11">
            <a:extLst>
              <a:ext uri="{FF2B5EF4-FFF2-40B4-BE49-F238E27FC236}">
                <a16:creationId xmlns:a16="http://schemas.microsoft.com/office/drawing/2014/main" id="{F1A30592-D8BD-4754-BB20-ED93F9A77291}"/>
              </a:ext>
            </a:extLst>
          </p:cNvPr>
          <p:cNvSpPr txBox="1">
            <a:spLocks/>
          </p:cNvSpPr>
          <p:nvPr/>
        </p:nvSpPr>
        <p:spPr>
          <a:xfrm>
            <a:off x="997877" y="1730753"/>
            <a:ext cx="4315783" cy="549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sz="2800" dirty="0">
                <a:solidFill>
                  <a:srgbClr val="5DB8F6"/>
                </a:solidFill>
              </a:rPr>
              <a:t>误差状态向量：</a:t>
            </a:r>
          </a:p>
        </p:txBody>
      </p:sp>
    </p:spTree>
    <p:extLst>
      <p:ext uri="{BB962C8B-B14F-4D97-AF65-F5344CB8AC3E}">
        <p14:creationId xmlns:p14="http://schemas.microsoft.com/office/powerpoint/2010/main" val="2899889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014100" y="576800"/>
            <a:ext cx="11527263" cy="131040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目录</a:t>
            </a:r>
            <a:endParaRPr kumimoji="1"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2594792" y="1583040"/>
            <a:ext cx="10436400" cy="7446660"/>
          </a:xfrm>
        </p:spPr>
        <p:txBody>
          <a:bodyPr/>
          <a:lstStyle/>
          <a:p>
            <a:r>
              <a:rPr lang="en-US" altLang="zh-CN" sz="3200" b="1" dirty="0"/>
              <a:t>1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VIO</a:t>
            </a:r>
            <a:r>
              <a:rPr lang="zh-CN" altLang="en-US" sz="3200" b="1" dirty="0"/>
              <a:t>的研究意义</a:t>
            </a:r>
            <a:endParaRPr lang="en-US" altLang="zh-CN" sz="3200" b="1" dirty="0"/>
          </a:p>
          <a:p>
            <a:r>
              <a:rPr lang="en-US" altLang="zh-CN" sz="3200" b="1" dirty="0"/>
              <a:t>2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VIO</a:t>
            </a:r>
            <a:r>
              <a:rPr lang="zh-CN" altLang="en-US" sz="3200" b="1" dirty="0"/>
              <a:t>的求解：</a:t>
            </a:r>
            <a:r>
              <a:rPr lang="en-US" altLang="zh-CN" sz="3200" b="1" dirty="0"/>
              <a:t>BA</a:t>
            </a:r>
            <a:r>
              <a:rPr lang="zh-CN" altLang="en-US" sz="3200" b="1" dirty="0"/>
              <a:t>、</a:t>
            </a:r>
            <a:r>
              <a:rPr lang="en-US" altLang="zh-CN" sz="3200" b="1" dirty="0"/>
              <a:t>G-N</a:t>
            </a:r>
            <a:r>
              <a:rPr lang="zh-CN" altLang="en-US" sz="3200" b="1" dirty="0"/>
              <a:t>和因子图</a:t>
            </a:r>
            <a:endParaRPr lang="en-US" altLang="zh-CN" sz="3200" b="1" dirty="0"/>
          </a:p>
          <a:p>
            <a:r>
              <a:rPr lang="en-US" altLang="zh-CN" sz="3200" b="1" dirty="0"/>
              <a:t>3 VIO</a:t>
            </a:r>
            <a:r>
              <a:rPr lang="zh-CN" altLang="en-US" sz="3200" b="1" dirty="0"/>
              <a:t>的分类</a:t>
            </a:r>
          </a:p>
          <a:p>
            <a:r>
              <a:rPr lang="en-US" altLang="zh-CN" sz="3200" b="1" dirty="0"/>
              <a:t>4</a:t>
            </a:r>
            <a:r>
              <a:rPr lang="zh-CN" altLang="en-US" sz="3200" b="1" dirty="0"/>
              <a:t> 用因子图来解释各</a:t>
            </a:r>
            <a:r>
              <a:rPr lang="en-US" altLang="zh-CN" sz="3200" b="1" dirty="0"/>
              <a:t>VIO</a:t>
            </a:r>
            <a:r>
              <a:rPr lang="zh-CN" altLang="en-US" sz="3200" b="1" dirty="0"/>
              <a:t>的后端</a:t>
            </a:r>
            <a:endParaRPr lang="en-US" altLang="zh-CN" sz="3200" b="1" dirty="0"/>
          </a:p>
          <a:p>
            <a:pPr marL="9000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MSCKF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ROVIO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VINS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VI-ORB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ICE-BA</a:t>
            </a:r>
          </a:p>
          <a:p>
            <a:r>
              <a:rPr lang="en-US" altLang="zh-CN" sz="3200" b="1" dirty="0"/>
              <a:t>5 VINS</a:t>
            </a:r>
            <a:r>
              <a:rPr lang="zh-CN" altLang="en-US" sz="3200" b="1" dirty="0"/>
              <a:t>论文和代码解析</a:t>
            </a:r>
            <a:endParaRPr lang="en-US" altLang="zh-CN" sz="3200" b="1" dirty="0"/>
          </a:p>
          <a:p>
            <a:pPr marL="9000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IMU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预积分</a:t>
            </a:r>
            <a:endParaRPr lang="en-US" altLang="zh-CN" sz="3200" dirty="0">
              <a:solidFill>
                <a:schemeClr val="bg1">
                  <a:lumMod val="85000"/>
                </a:schemeClr>
              </a:solidFill>
            </a:endParaRPr>
          </a:p>
          <a:p>
            <a:pPr marL="9000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视觉约束</a:t>
            </a:r>
            <a:endParaRPr lang="en-US" altLang="zh-CN" sz="3200" dirty="0">
              <a:solidFill>
                <a:schemeClr val="bg1">
                  <a:lumMod val="85000"/>
                </a:schemeClr>
              </a:solidFill>
            </a:endParaRPr>
          </a:p>
          <a:p>
            <a:pPr marL="9000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边缘化</a:t>
            </a:r>
            <a:endParaRPr lang="en-US" altLang="zh-CN" sz="3200" dirty="0">
              <a:solidFill>
                <a:schemeClr val="bg1">
                  <a:lumMod val="85000"/>
                </a:schemeClr>
              </a:solidFill>
            </a:endParaRPr>
          </a:p>
          <a:p>
            <a:pPr marL="9000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联合约束</a:t>
            </a:r>
            <a:endParaRPr lang="en-US" altLang="zh-CN" sz="3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227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>
                <a:solidFill>
                  <a:schemeClr val="bg1">
                    <a:lumMod val="95000"/>
                    <a:alpha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/>
              <a:t>20</a:t>
            </a:fld>
            <a:endParaRPr kumimoji="1" lang="zh-CN" altLang="en-US">
              <a:solidFill>
                <a:schemeClr val="bg1">
                  <a:lumMod val="95000"/>
                  <a:alpha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MSCKF</a:t>
            </a:r>
            <a:endParaRPr lang="zh-CN" altLang="en-US" sz="3200" dirty="0"/>
          </a:p>
        </p:txBody>
      </p:sp>
      <p:sp>
        <p:nvSpPr>
          <p:cNvPr id="70" name="文本框 69"/>
          <p:cNvSpPr txBox="1"/>
          <p:nvPr/>
        </p:nvSpPr>
        <p:spPr>
          <a:xfrm>
            <a:off x="235462" y="8720979"/>
            <a:ext cx="130167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[1] A. I. </a:t>
            </a:r>
            <a:r>
              <a:rPr lang="en-US" altLang="zh-CN" sz="14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Mourikis</a:t>
            </a:r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A multi-state constraint </a:t>
            </a:r>
            <a:r>
              <a:rPr lang="en-US" altLang="zh-CN" sz="14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kalman</a:t>
            </a:r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filter for vision-aided inertial navigation. Proc. </a:t>
            </a:r>
            <a:r>
              <a:rPr lang="en-US" altLang="zh-CN" sz="14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ICRA</a:t>
            </a:r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2007.</a:t>
            </a:r>
          </a:p>
          <a:p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[2] F. Gonzalez. Visual inertial </a:t>
            </a:r>
            <a:r>
              <a:rPr lang="en-US" altLang="zh-CN" sz="14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odometry</a:t>
            </a:r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for mobile robotics. 2015. </a:t>
            </a:r>
          </a:p>
          <a:p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[3] N. </a:t>
            </a:r>
            <a:r>
              <a:rPr lang="en-US" altLang="zh-CN" sz="14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Trawny</a:t>
            </a:r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Indirect </a:t>
            </a:r>
            <a:r>
              <a:rPr lang="en-US" altLang="zh-CN" sz="14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kalman</a:t>
            </a:r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filter for 3D attitude estimation. 2005.</a:t>
            </a:r>
            <a:endParaRPr lang="zh-CN" altLang="zh-CN" sz="1400" dirty="0">
              <a:solidFill>
                <a:srgbClr val="5DB8F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[4] L. Clement. The battle for filter supremacy: a comparative study of the multi-state constraint </a:t>
            </a:r>
            <a:r>
              <a:rPr lang="en-US" altLang="zh-CN" sz="14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kalman</a:t>
            </a:r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filter and the sliding window filter. </a:t>
            </a:r>
            <a:r>
              <a:rPr lang="en-US" altLang="zh-CN" sz="14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CVR</a:t>
            </a:r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2015.</a:t>
            </a:r>
            <a:endParaRPr lang="zh-CN" altLang="zh-CN" sz="1400" dirty="0">
              <a:solidFill>
                <a:srgbClr val="5DB8F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[5] J. Sola. Quaternion kinematics for the error-state </a:t>
            </a:r>
            <a:r>
              <a:rPr lang="en-US" altLang="zh-CN" sz="14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Kalman</a:t>
            </a:r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filter. 2017.</a:t>
            </a:r>
            <a:endParaRPr lang="zh-CN" altLang="en-US" sz="1400" dirty="0">
              <a:solidFill>
                <a:srgbClr val="5DB8F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4293" y="8657479"/>
            <a:ext cx="40977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4232429" y="1201046"/>
            <a:ext cx="8196239" cy="2085600"/>
            <a:chOff x="2053234" y="1612823"/>
            <a:chExt cx="8196239" cy="2085600"/>
          </a:xfrm>
        </p:grpSpPr>
        <p:sp>
          <p:nvSpPr>
            <p:cNvPr id="69" name="矩形 68"/>
            <p:cNvSpPr/>
            <p:nvPr/>
          </p:nvSpPr>
          <p:spPr>
            <a:xfrm>
              <a:off x="5767140" y="1612823"/>
              <a:ext cx="2561508" cy="5810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成熟的路标点</a:t>
              </a:r>
              <a:endParaRPr lang="en-US" altLang="zh-CN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2053234" y="2846653"/>
              <a:ext cx="1803748" cy="8517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IMU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</a:t>
              </a:r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6148181" y="2846653"/>
              <a:ext cx="1803748" cy="8517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视觉更新</a:t>
              </a:r>
            </a:p>
          </p:txBody>
        </p:sp>
        <p:cxnSp>
          <p:nvCxnSpPr>
            <p:cNvPr id="76" name="直接箭头连接符 75"/>
            <p:cNvCxnSpPr>
              <a:stCxn id="74" idx="3"/>
              <a:endCxn id="75" idx="1"/>
            </p:cNvCxnSpPr>
            <p:nvPr/>
          </p:nvCxnSpPr>
          <p:spPr>
            <a:xfrm>
              <a:off x="3856982" y="3272538"/>
              <a:ext cx="2291199" cy="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>
              <a:off x="4084230" y="2346308"/>
              <a:ext cx="202974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200" dirty="0">
                  <a:solidFill>
                    <a:srgbClr val="5DB8F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误差状态的</a:t>
              </a:r>
              <a:endParaRPr lang="en-US" altLang="zh-CN" sz="22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200" dirty="0">
                  <a:solidFill>
                    <a:srgbClr val="5DB8F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均值和协方差</a:t>
              </a:r>
              <a:endParaRPr lang="zh-CN" altLang="en-US" sz="2200" dirty="0">
                <a:solidFill>
                  <a:srgbClr val="5DB8F6"/>
                </a:solidFill>
              </a:endParaRPr>
            </a:p>
          </p:txBody>
        </p:sp>
        <p:cxnSp>
          <p:nvCxnSpPr>
            <p:cNvPr id="80" name="直接箭头连接符 79"/>
            <p:cNvCxnSpPr/>
            <p:nvPr/>
          </p:nvCxnSpPr>
          <p:spPr>
            <a:xfrm>
              <a:off x="7958274" y="3270746"/>
              <a:ext cx="2291199" cy="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80"/>
            <p:cNvSpPr/>
            <p:nvPr/>
          </p:nvSpPr>
          <p:spPr>
            <a:xfrm>
              <a:off x="8185522" y="2344516"/>
              <a:ext cx="202974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200" dirty="0">
                  <a:solidFill>
                    <a:srgbClr val="5DB8F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误差状态的</a:t>
              </a:r>
              <a:endParaRPr lang="en-US" altLang="zh-CN" sz="22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200" dirty="0">
                  <a:solidFill>
                    <a:srgbClr val="5DB8F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均值和协方差</a:t>
              </a:r>
              <a:endParaRPr lang="zh-CN" altLang="en-US" sz="2200" dirty="0">
                <a:solidFill>
                  <a:srgbClr val="5DB8F6"/>
                </a:solidFill>
              </a:endParaRPr>
            </a:p>
          </p:txBody>
        </p:sp>
        <p:cxnSp>
          <p:nvCxnSpPr>
            <p:cNvPr id="82" name="直接箭头连接符 81"/>
            <p:cNvCxnSpPr>
              <a:stCxn id="69" idx="2"/>
              <a:endCxn id="75" idx="0"/>
            </p:cNvCxnSpPr>
            <p:nvPr/>
          </p:nvCxnSpPr>
          <p:spPr>
            <a:xfrm>
              <a:off x="7047894" y="2193880"/>
              <a:ext cx="2161" cy="652773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组合 172"/>
          <p:cNvGrpSpPr/>
          <p:nvPr/>
        </p:nvGrpSpPr>
        <p:grpSpPr>
          <a:xfrm>
            <a:off x="5310030" y="7131657"/>
            <a:ext cx="6741716" cy="1298767"/>
            <a:chOff x="2507758" y="6000333"/>
            <a:chExt cx="6741716" cy="1298767"/>
          </a:xfrm>
        </p:grpSpPr>
        <p:sp>
          <p:nvSpPr>
            <p:cNvPr id="174" name="圆角矩形 173"/>
            <p:cNvSpPr/>
            <p:nvPr/>
          </p:nvSpPr>
          <p:spPr>
            <a:xfrm>
              <a:off x="2507758" y="6000333"/>
              <a:ext cx="6741716" cy="1298767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5" name="椭圆 174"/>
            <p:cNvSpPr/>
            <p:nvPr/>
          </p:nvSpPr>
          <p:spPr>
            <a:xfrm>
              <a:off x="2913027" y="6278327"/>
              <a:ext cx="374046" cy="37404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6" name="椭圆 175"/>
            <p:cNvSpPr/>
            <p:nvPr/>
          </p:nvSpPr>
          <p:spPr>
            <a:xfrm>
              <a:off x="3924736" y="6278167"/>
              <a:ext cx="373973" cy="37397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7" name="椭圆 176"/>
            <p:cNvSpPr/>
            <p:nvPr/>
          </p:nvSpPr>
          <p:spPr>
            <a:xfrm>
              <a:off x="4936461" y="6278167"/>
              <a:ext cx="373973" cy="37397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8" name="椭圆 177"/>
            <p:cNvSpPr/>
            <p:nvPr/>
          </p:nvSpPr>
          <p:spPr>
            <a:xfrm>
              <a:off x="5947840" y="6278024"/>
              <a:ext cx="373973" cy="37397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9" name="椭圆 178"/>
            <p:cNvSpPr/>
            <p:nvPr/>
          </p:nvSpPr>
          <p:spPr>
            <a:xfrm>
              <a:off x="6958410" y="6278327"/>
              <a:ext cx="373973" cy="37397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0" name="椭圆 179"/>
            <p:cNvSpPr/>
            <p:nvPr/>
          </p:nvSpPr>
          <p:spPr>
            <a:xfrm>
              <a:off x="7947861" y="6278327"/>
              <a:ext cx="373973" cy="37397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本框 31"/>
                <p:cNvSpPr txBox="1"/>
                <p:nvPr/>
              </p:nvSpPr>
              <p:spPr>
                <a:xfrm>
                  <a:off x="2865743" y="6579279"/>
                  <a:ext cx="546738" cy="71739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200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sz="200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sz="2000" kern="1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81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5743" y="6579279"/>
                  <a:ext cx="546738" cy="71739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文本框 181"/>
                <p:cNvSpPr txBox="1"/>
                <p:nvPr/>
              </p:nvSpPr>
              <p:spPr>
                <a:xfrm>
                  <a:off x="7792005" y="6513758"/>
                  <a:ext cx="919657" cy="715289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200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sz="200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zh-CN" sz="20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宋体" panose="02010600030101010101" pitchFamily="2" charset="-122"/>
                                  </a:rPr>
                                  <m:t>𝐼𝑀𝑈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宋体" panose="02010600030101010101" pitchFamily="2" charset="-122"/>
                                  </a:rPr>
                                  <m:t>5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sz="20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82" name="文本框 1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2005" y="6513758"/>
                  <a:ext cx="919657" cy="71528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3" name="矩形 182"/>
            <p:cNvSpPr/>
            <p:nvPr/>
          </p:nvSpPr>
          <p:spPr>
            <a:xfrm>
              <a:off x="7575498" y="6426027"/>
              <a:ext cx="145375" cy="1453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184" name="直接连接符 183"/>
            <p:cNvCxnSpPr/>
            <p:nvPr/>
          </p:nvCxnSpPr>
          <p:spPr>
            <a:xfrm>
              <a:off x="7332383" y="6504445"/>
              <a:ext cx="615478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文本框 31"/>
                <p:cNvSpPr txBox="1"/>
                <p:nvPr/>
              </p:nvSpPr>
              <p:spPr>
                <a:xfrm>
                  <a:off x="5901686" y="6558847"/>
                  <a:ext cx="546738" cy="71739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200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sz="200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sz="2000" kern="1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85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686" y="6558847"/>
                  <a:ext cx="546738" cy="7173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本框 31"/>
                <p:cNvSpPr txBox="1"/>
                <p:nvPr/>
              </p:nvSpPr>
              <p:spPr>
                <a:xfrm>
                  <a:off x="4872713" y="6546488"/>
                  <a:ext cx="546738" cy="71739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200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sz="200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sz="2000" kern="1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86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2713" y="6546488"/>
                  <a:ext cx="546738" cy="7173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文本框 31"/>
                <p:cNvSpPr txBox="1"/>
                <p:nvPr/>
              </p:nvSpPr>
              <p:spPr>
                <a:xfrm>
                  <a:off x="6932509" y="6579279"/>
                  <a:ext cx="546738" cy="71739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200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sz="200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sz="2000" kern="1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87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2509" y="6579279"/>
                  <a:ext cx="546738" cy="7173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文本框 31"/>
                <p:cNvSpPr txBox="1"/>
                <p:nvPr/>
              </p:nvSpPr>
              <p:spPr>
                <a:xfrm>
                  <a:off x="3880709" y="6554231"/>
                  <a:ext cx="546738" cy="71739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200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sz="200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sz="2000" kern="1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88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0709" y="6554231"/>
                  <a:ext cx="546738" cy="71739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9" name="组合 188"/>
          <p:cNvGrpSpPr/>
          <p:nvPr/>
        </p:nvGrpSpPr>
        <p:grpSpPr>
          <a:xfrm>
            <a:off x="10750133" y="6034064"/>
            <a:ext cx="1301613" cy="1375587"/>
            <a:chOff x="7947861" y="4902740"/>
            <a:chExt cx="1301613" cy="1375587"/>
          </a:xfrm>
        </p:grpSpPr>
        <p:sp>
          <p:nvSpPr>
            <p:cNvPr id="190" name="椭圆 189"/>
            <p:cNvSpPr/>
            <p:nvPr/>
          </p:nvSpPr>
          <p:spPr>
            <a:xfrm>
              <a:off x="7947861" y="5049613"/>
              <a:ext cx="373973" cy="37397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文本框 190"/>
                <p:cNvSpPr txBox="1"/>
                <p:nvPr/>
              </p:nvSpPr>
              <p:spPr>
                <a:xfrm>
                  <a:off x="8329817" y="4902740"/>
                  <a:ext cx="919657" cy="715289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200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sz="200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zh-CN" sz="20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宋体" panose="02010600030101010101" pitchFamily="2" charset="-122"/>
                                  </a:rPr>
                                  <m:t>𝐼𝑀𝑈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宋体" panose="02010600030101010101" pitchFamily="2" charset="-122"/>
                                  </a:rPr>
                                  <m:t>6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sz="20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91" name="文本框 1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9817" y="4902740"/>
                  <a:ext cx="919657" cy="7152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2" name="矩形 191"/>
            <p:cNvSpPr/>
            <p:nvPr/>
          </p:nvSpPr>
          <p:spPr>
            <a:xfrm>
              <a:off x="8062160" y="5800521"/>
              <a:ext cx="145375" cy="145375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193" name="直接连接符 192"/>
            <p:cNvCxnSpPr/>
            <p:nvPr/>
          </p:nvCxnSpPr>
          <p:spPr>
            <a:xfrm>
              <a:off x="8134847" y="5414335"/>
              <a:ext cx="0" cy="863992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</p:grpSp>
      <p:grpSp>
        <p:nvGrpSpPr>
          <p:cNvPr id="194" name="组合 193"/>
          <p:cNvGrpSpPr/>
          <p:nvPr/>
        </p:nvGrpSpPr>
        <p:grpSpPr>
          <a:xfrm>
            <a:off x="4648730" y="6177255"/>
            <a:ext cx="5640694" cy="1019167"/>
            <a:chOff x="1843199" y="5049576"/>
            <a:chExt cx="5640694" cy="1019167"/>
          </a:xfrm>
        </p:grpSpPr>
        <p:sp>
          <p:nvSpPr>
            <p:cNvPr id="195" name="椭圆 194"/>
            <p:cNvSpPr/>
            <p:nvPr/>
          </p:nvSpPr>
          <p:spPr>
            <a:xfrm>
              <a:off x="1901293" y="5049576"/>
              <a:ext cx="374046" cy="37404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6" name="椭圆 195"/>
            <p:cNvSpPr/>
            <p:nvPr/>
          </p:nvSpPr>
          <p:spPr>
            <a:xfrm>
              <a:off x="2913002" y="5049613"/>
              <a:ext cx="373973" cy="37397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7" name="椭圆 196"/>
            <p:cNvSpPr/>
            <p:nvPr/>
          </p:nvSpPr>
          <p:spPr>
            <a:xfrm>
              <a:off x="3924727" y="5049613"/>
              <a:ext cx="373973" cy="37397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8" name="椭圆 197"/>
            <p:cNvSpPr/>
            <p:nvPr/>
          </p:nvSpPr>
          <p:spPr>
            <a:xfrm>
              <a:off x="4936106" y="5049613"/>
              <a:ext cx="373973" cy="37397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9" name="椭圆 198"/>
            <p:cNvSpPr/>
            <p:nvPr/>
          </p:nvSpPr>
          <p:spPr>
            <a:xfrm>
              <a:off x="5946676" y="5049613"/>
              <a:ext cx="373973" cy="37397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200" name="组合 199"/>
            <p:cNvGrpSpPr/>
            <p:nvPr/>
          </p:nvGrpSpPr>
          <p:grpSpPr>
            <a:xfrm>
              <a:off x="1843199" y="5318557"/>
              <a:ext cx="5640694" cy="750186"/>
              <a:chOff x="1854009" y="5287191"/>
              <a:chExt cx="5640694" cy="7501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文本框 31"/>
                  <p:cNvSpPr txBox="1"/>
                  <p:nvPr/>
                </p:nvSpPr>
                <p:spPr>
                  <a:xfrm>
                    <a:off x="1854009" y="5319982"/>
                    <a:ext cx="546738" cy="71739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non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sz="2000" i="1" kern="10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sz="2000" i="1" kern="10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kern="10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sz="2000" kern="100" dirty="0">
                      <a:solidFill>
                        <a:schemeClr val="bg1">
                          <a:lumMod val="95000"/>
                        </a:schemeClr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201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4009" y="5319982"/>
                    <a:ext cx="546738" cy="71739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2" name="文本框 31"/>
                  <p:cNvSpPr txBox="1"/>
                  <p:nvPr/>
                </p:nvSpPr>
                <p:spPr>
                  <a:xfrm>
                    <a:off x="4889952" y="5299550"/>
                    <a:ext cx="546738" cy="71739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non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sz="2000" i="1" kern="10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sz="2000" i="1" kern="10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kern="10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kern="10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CN" sz="2000" kern="100" dirty="0">
                      <a:solidFill>
                        <a:schemeClr val="bg1">
                          <a:lumMod val="95000"/>
                        </a:schemeClr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20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9952" y="5299550"/>
                    <a:ext cx="546738" cy="71739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3" name="文本框 31"/>
                  <p:cNvSpPr txBox="1"/>
                  <p:nvPr/>
                </p:nvSpPr>
                <p:spPr>
                  <a:xfrm>
                    <a:off x="3860979" y="5287191"/>
                    <a:ext cx="546738" cy="71739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non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sz="2000" i="1" kern="10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sz="2000" i="1" kern="10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kern="10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kern="10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sz="2000" kern="100" dirty="0">
                      <a:solidFill>
                        <a:schemeClr val="bg1">
                          <a:lumMod val="95000"/>
                        </a:schemeClr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203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0979" y="5287191"/>
                    <a:ext cx="546738" cy="71739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4" name="文本框 31"/>
                  <p:cNvSpPr txBox="1"/>
                  <p:nvPr/>
                </p:nvSpPr>
                <p:spPr>
                  <a:xfrm>
                    <a:off x="5920775" y="5319982"/>
                    <a:ext cx="546738" cy="71739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non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sz="2000" i="1" kern="10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sz="2000" i="1" kern="10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kern="10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kern="10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zh-CN" sz="2000" kern="100" dirty="0">
                      <a:solidFill>
                        <a:schemeClr val="bg1">
                          <a:lumMod val="95000"/>
                        </a:schemeClr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204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0775" y="5319982"/>
                    <a:ext cx="546738" cy="71739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5" name="文本框 31"/>
                  <p:cNvSpPr txBox="1"/>
                  <p:nvPr/>
                </p:nvSpPr>
                <p:spPr>
                  <a:xfrm>
                    <a:off x="2868975" y="5294934"/>
                    <a:ext cx="546738" cy="71739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non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sz="2000" i="1" kern="10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sz="2000" i="1" kern="10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kern="10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kern="10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sz="2000" kern="100" dirty="0">
                      <a:solidFill>
                        <a:schemeClr val="bg1">
                          <a:lumMod val="95000"/>
                        </a:schemeClr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205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8975" y="5294934"/>
                    <a:ext cx="546738" cy="71739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6" name="文本框 31"/>
                  <p:cNvSpPr txBox="1"/>
                  <p:nvPr/>
                </p:nvSpPr>
                <p:spPr>
                  <a:xfrm>
                    <a:off x="6947965" y="5309711"/>
                    <a:ext cx="546738" cy="71739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non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sz="2000" i="1" kern="10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sz="2000" i="1" kern="10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kern="10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kern="10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zh-CN" sz="2000" kern="100" dirty="0">
                      <a:solidFill>
                        <a:schemeClr val="bg1">
                          <a:lumMod val="95000"/>
                        </a:schemeClr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206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47965" y="5309711"/>
                    <a:ext cx="546738" cy="71739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07" name="组合 206"/>
          <p:cNvGrpSpPr/>
          <p:nvPr/>
        </p:nvGrpSpPr>
        <p:grpSpPr>
          <a:xfrm>
            <a:off x="9776138" y="6180937"/>
            <a:ext cx="985708" cy="373973"/>
            <a:chOff x="6973866" y="5049613"/>
            <a:chExt cx="985708" cy="373973"/>
          </a:xfrm>
        </p:grpSpPr>
        <p:sp>
          <p:nvSpPr>
            <p:cNvPr id="208" name="椭圆 207"/>
            <p:cNvSpPr/>
            <p:nvPr/>
          </p:nvSpPr>
          <p:spPr>
            <a:xfrm>
              <a:off x="6973866" y="5049613"/>
              <a:ext cx="373973" cy="37397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9" name="矩形 208"/>
            <p:cNvSpPr/>
            <p:nvPr/>
          </p:nvSpPr>
          <p:spPr>
            <a:xfrm>
              <a:off x="7587211" y="5163912"/>
              <a:ext cx="145375" cy="1453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210" name="直接连接符 209"/>
            <p:cNvCxnSpPr/>
            <p:nvPr/>
          </p:nvCxnSpPr>
          <p:spPr>
            <a:xfrm>
              <a:off x="7344096" y="5236599"/>
              <a:ext cx="615478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11" name="椭圆 210"/>
          <p:cNvSpPr/>
          <p:nvPr/>
        </p:nvSpPr>
        <p:spPr>
          <a:xfrm>
            <a:off x="6220116" y="3665404"/>
            <a:ext cx="1091032" cy="95138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椭圆 211"/>
          <p:cNvSpPr/>
          <p:nvPr/>
        </p:nvSpPr>
        <p:spPr>
          <a:xfrm>
            <a:off x="8184463" y="3711881"/>
            <a:ext cx="1091032" cy="95138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3" name="组合 212"/>
          <p:cNvGrpSpPr/>
          <p:nvPr/>
        </p:nvGrpSpPr>
        <p:grpSpPr>
          <a:xfrm>
            <a:off x="6877726" y="3687335"/>
            <a:ext cx="2141052" cy="2501827"/>
            <a:chOff x="4122668" y="2534059"/>
            <a:chExt cx="2141052" cy="2501827"/>
          </a:xfrm>
        </p:grpSpPr>
        <p:sp>
          <p:nvSpPr>
            <p:cNvPr id="214" name="椭圆 213"/>
            <p:cNvSpPr/>
            <p:nvPr/>
          </p:nvSpPr>
          <p:spPr>
            <a:xfrm>
              <a:off x="5874287" y="3078255"/>
              <a:ext cx="243346" cy="2422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215" name="直接连接符 214"/>
            <p:cNvCxnSpPr>
              <a:endCxn id="214" idx="4"/>
            </p:cNvCxnSpPr>
            <p:nvPr/>
          </p:nvCxnSpPr>
          <p:spPr>
            <a:xfrm flipV="1">
              <a:off x="5134393" y="3320547"/>
              <a:ext cx="861568" cy="1715339"/>
            </a:xfrm>
            <a:prstGeom prst="line">
              <a:avLst/>
            </a:prstGeom>
            <a:ln w="9525"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>
              <a:endCxn id="214" idx="4"/>
            </p:cNvCxnSpPr>
            <p:nvPr/>
          </p:nvCxnSpPr>
          <p:spPr>
            <a:xfrm flipH="1" flipV="1">
              <a:off x="5995961" y="3320547"/>
              <a:ext cx="149811" cy="1715196"/>
            </a:xfrm>
            <a:prstGeom prst="line">
              <a:avLst/>
            </a:prstGeom>
            <a:ln w="9525"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>
              <a:endCxn id="214" idx="4"/>
            </p:cNvCxnSpPr>
            <p:nvPr/>
          </p:nvCxnSpPr>
          <p:spPr>
            <a:xfrm flipV="1">
              <a:off x="4122668" y="3320547"/>
              <a:ext cx="1873292" cy="1715339"/>
            </a:xfrm>
            <a:prstGeom prst="line">
              <a:avLst/>
            </a:prstGeom>
            <a:ln w="9525"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8" name="矩形 217"/>
            <p:cNvSpPr/>
            <p:nvPr/>
          </p:nvSpPr>
          <p:spPr>
            <a:xfrm>
              <a:off x="5381373" y="3729680"/>
              <a:ext cx="145375" cy="1443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5648351" y="3788132"/>
              <a:ext cx="145375" cy="1443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5983262" y="3811180"/>
              <a:ext cx="145375" cy="1443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文本框 31"/>
                <p:cNvSpPr txBox="1"/>
                <p:nvPr/>
              </p:nvSpPr>
              <p:spPr>
                <a:xfrm>
                  <a:off x="5735944" y="2534059"/>
                  <a:ext cx="527776" cy="71423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200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20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sz="20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21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5944" y="2534059"/>
                  <a:ext cx="527776" cy="71423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2" name="组合 221"/>
          <p:cNvGrpSpPr/>
          <p:nvPr/>
        </p:nvGrpSpPr>
        <p:grpSpPr>
          <a:xfrm>
            <a:off x="7905186" y="3690303"/>
            <a:ext cx="2149723" cy="2501420"/>
            <a:chOff x="5134393" y="2534024"/>
            <a:chExt cx="2149723" cy="2501420"/>
          </a:xfrm>
        </p:grpSpPr>
        <p:sp>
          <p:nvSpPr>
            <p:cNvPr id="223" name="椭圆 222"/>
            <p:cNvSpPr/>
            <p:nvPr/>
          </p:nvSpPr>
          <p:spPr>
            <a:xfrm>
              <a:off x="6889497" y="3078913"/>
              <a:ext cx="243346" cy="2412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224" name="直接连接符 223"/>
            <p:cNvCxnSpPr>
              <a:endCxn id="223" idx="4"/>
            </p:cNvCxnSpPr>
            <p:nvPr/>
          </p:nvCxnSpPr>
          <p:spPr>
            <a:xfrm flipV="1">
              <a:off x="6145772" y="3319928"/>
              <a:ext cx="865399" cy="1715213"/>
            </a:xfrm>
            <a:prstGeom prst="line">
              <a:avLst/>
            </a:prstGeom>
            <a:ln w="9525"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>
              <a:endCxn id="223" idx="4"/>
            </p:cNvCxnSpPr>
            <p:nvPr/>
          </p:nvCxnSpPr>
          <p:spPr>
            <a:xfrm flipH="1" flipV="1">
              <a:off x="7011171" y="3319928"/>
              <a:ext cx="145171" cy="1715516"/>
            </a:xfrm>
            <a:prstGeom prst="line">
              <a:avLst/>
            </a:prstGeom>
            <a:ln w="9525"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>
              <a:endCxn id="223" idx="4"/>
            </p:cNvCxnSpPr>
            <p:nvPr/>
          </p:nvCxnSpPr>
          <p:spPr>
            <a:xfrm flipV="1">
              <a:off x="5134393" y="3319928"/>
              <a:ext cx="1876778" cy="1715355"/>
            </a:xfrm>
            <a:prstGeom prst="line">
              <a:avLst/>
            </a:prstGeom>
            <a:ln w="9525"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7" name="矩形 226"/>
            <p:cNvSpPr/>
            <p:nvPr/>
          </p:nvSpPr>
          <p:spPr>
            <a:xfrm>
              <a:off x="6312885" y="3827532"/>
              <a:ext cx="145375" cy="14326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8" name="矩形 227"/>
            <p:cNvSpPr/>
            <p:nvPr/>
          </p:nvSpPr>
          <p:spPr>
            <a:xfrm>
              <a:off x="6564436" y="3990539"/>
              <a:ext cx="145375" cy="14326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9" name="矩形 228"/>
            <p:cNvSpPr/>
            <p:nvPr/>
          </p:nvSpPr>
          <p:spPr>
            <a:xfrm>
              <a:off x="7011171" y="4040421"/>
              <a:ext cx="145375" cy="14326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文本框 31"/>
                <p:cNvSpPr txBox="1"/>
                <p:nvPr/>
              </p:nvSpPr>
              <p:spPr>
                <a:xfrm>
                  <a:off x="6756340" y="2534024"/>
                  <a:ext cx="527776" cy="71423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200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20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sz="2000">
                    <a:solidFill>
                      <a:schemeClr val="bg1">
                        <a:lumMod val="95000"/>
                      </a:schemeClr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30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6340" y="2534024"/>
                  <a:ext cx="527776" cy="71423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1" name="组合 230"/>
          <p:cNvGrpSpPr/>
          <p:nvPr/>
        </p:nvGrpSpPr>
        <p:grpSpPr>
          <a:xfrm>
            <a:off x="4893847" y="3665404"/>
            <a:ext cx="5032682" cy="2511851"/>
            <a:chOff x="2123661" y="2534080"/>
            <a:chExt cx="5032682" cy="2511851"/>
          </a:xfrm>
        </p:grpSpPr>
        <p:cxnSp>
          <p:nvCxnSpPr>
            <p:cNvPr id="232" name="直接连接符 231"/>
            <p:cNvCxnSpPr>
              <a:endCxn id="242" idx="4"/>
            </p:cNvCxnSpPr>
            <p:nvPr/>
          </p:nvCxnSpPr>
          <p:spPr>
            <a:xfrm flipH="1" flipV="1">
              <a:off x="3997246" y="3321550"/>
              <a:ext cx="125423" cy="1714335"/>
            </a:xfrm>
            <a:prstGeom prst="line">
              <a:avLst/>
            </a:prstGeom>
            <a:ln w="9525"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>
              <a:endCxn id="242" idx="4"/>
            </p:cNvCxnSpPr>
            <p:nvPr/>
          </p:nvCxnSpPr>
          <p:spPr>
            <a:xfrm flipH="1" flipV="1">
              <a:off x="3997246" y="3321550"/>
              <a:ext cx="1137147" cy="1714335"/>
            </a:xfrm>
            <a:prstGeom prst="line">
              <a:avLst/>
            </a:prstGeom>
            <a:ln w="9525"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>
              <a:endCxn id="242" idx="4"/>
            </p:cNvCxnSpPr>
            <p:nvPr/>
          </p:nvCxnSpPr>
          <p:spPr>
            <a:xfrm flipH="1" flipV="1">
              <a:off x="3997246" y="3321550"/>
              <a:ext cx="2148527" cy="1714192"/>
            </a:xfrm>
            <a:prstGeom prst="line">
              <a:avLst/>
            </a:prstGeom>
            <a:ln w="9525"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>
              <a:endCxn id="242" idx="4"/>
            </p:cNvCxnSpPr>
            <p:nvPr/>
          </p:nvCxnSpPr>
          <p:spPr>
            <a:xfrm flipH="1" flipV="1">
              <a:off x="3997246" y="3321550"/>
              <a:ext cx="3159097" cy="1714496"/>
            </a:xfrm>
            <a:prstGeom prst="line">
              <a:avLst/>
            </a:prstGeom>
            <a:ln w="9525"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36" name="矩形 235"/>
            <p:cNvSpPr/>
            <p:nvPr/>
          </p:nvSpPr>
          <p:spPr>
            <a:xfrm>
              <a:off x="3479482" y="4113424"/>
              <a:ext cx="145375" cy="1453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3984740" y="4054203"/>
              <a:ext cx="144322" cy="1453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4396640" y="3955332"/>
              <a:ext cx="144322" cy="1453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4658495" y="3829699"/>
              <a:ext cx="144322" cy="1453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0" name="矩形 239"/>
            <p:cNvSpPr/>
            <p:nvPr/>
          </p:nvSpPr>
          <p:spPr>
            <a:xfrm>
              <a:off x="4915638" y="3768949"/>
              <a:ext cx="144322" cy="1453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241" name="直接连接符 240"/>
            <p:cNvCxnSpPr/>
            <p:nvPr/>
          </p:nvCxnSpPr>
          <p:spPr>
            <a:xfrm flipV="1">
              <a:off x="3110995" y="3321550"/>
              <a:ext cx="886250" cy="1714496"/>
            </a:xfrm>
            <a:prstGeom prst="line">
              <a:avLst/>
            </a:prstGeom>
            <a:ln w="9525"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42" name="椭圆 241"/>
            <p:cNvSpPr/>
            <p:nvPr/>
          </p:nvSpPr>
          <p:spPr>
            <a:xfrm>
              <a:off x="3875278" y="3078346"/>
              <a:ext cx="243933" cy="2432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文本框 31"/>
                <p:cNvSpPr txBox="1"/>
                <p:nvPr/>
              </p:nvSpPr>
              <p:spPr>
                <a:xfrm>
                  <a:off x="3757074" y="2534080"/>
                  <a:ext cx="522508" cy="715289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200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20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sz="2000">
                    <a:solidFill>
                      <a:schemeClr val="bg1">
                        <a:lumMod val="95000"/>
                      </a:schemeClr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43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7074" y="2534080"/>
                  <a:ext cx="522508" cy="71528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4" name="直接连接符 243"/>
            <p:cNvCxnSpPr>
              <a:stCxn id="195" idx="0"/>
              <a:endCxn id="242" idx="4"/>
            </p:cNvCxnSpPr>
            <p:nvPr/>
          </p:nvCxnSpPr>
          <p:spPr>
            <a:xfrm flipV="1">
              <a:off x="2123661" y="3321551"/>
              <a:ext cx="1873584" cy="1724380"/>
            </a:xfrm>
            <a:prstGeom prst="line">
              <a:avLst/>
            </a:prstGeom>
            <a:ln w="9525"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45" name="矩形 244"/>
            <p:cNvSpPr/>
            <p:nvPr/>
          </p:nvSpPr>
          <p:spPr>
            <a:xfrm>
              <a:off x="2917612" y="4128034"/>
              <a:ext cx="145375" cy="1453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46" name="组合 245"/>
          <p:cNvGrpSpPr/>
          <p:nvPr/>
        </p:nvGrpSpPr>
        <p:grpSpPr>
          <a:xfrm>
            <a:off x="4858501" y="5583317"/>
            <a:ext cx="5062789" cy="608405"/>
            <a:chOff x="2088315" y="4451993"/>
            <a:chExt cx="5062789" cy="608405"/>
          </a:xfrm>
        </p:grpSpPr>
        <p:sp>
          <p:nvSpPr>
            <p:cNvPr id="247" name="任意多边形 246"/>
            <p:cNvSpPr/>
            <p:nvPr/>
          </p:nvSpPr>
          <p:spPr>
            <a:xfrm rot="10800000">
              <a:off x="2095785" y="4761868"/>
              <a:ext cx="2020490" cy="285755"/>
            </a:xfrm>
            <a:custGeom>
              <a:avLst/>
              <a:gdLst>
                <a:gd name="connsiteX0" fmla="*/ 0 w 1047750"/>
                <a:gd name="connsiteY0" fmla="*/ 6350 h 285755"/>
                <a:gd name="connsiteX1" fmla="*/ 533400 w 1047750"/>
                <a:gd name="connsiteY1" fmla="*/ 285750 h 285755"/>
                <a:gd name="connsiteX2" fmla="*/ 1047750 w 1047750"/>
                <a:gd name="connsiteY2" fmla="*/ 0 h 285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285755">
                  <a:moveTo>
                    <a:pt x="0" y="6350"/>
                  </a:moveTo>
                  <a:cubicBezTo>
                    <a:pt x="179387" y="146579"/>
                    <a:pt x="358775" y="286808"/>
                    <a:pt x="533400" y="285750"/>
                  </a:cubicBezTo>
                  <a:cubicBezTo>
                    <a:pt x="708025" y="284692"/>
                    <a:pt x="877887" y="142346"/>
                    <a:pt x="10477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任意多边形 247"/>
            <p:cNvSpPr/>
            <p:nvPr/>
          </p:nvSpPr>
          <p:spPr>
            <a:xfrm rot="10800000">
              <a:off x="3112097" y="4755664"/>
              <a:ext cx="2020490" cy="285755"/>
            </a:xfrm>
            <a:custGeom>
              <a:avLst/>
              <a:gdLst>
                <a:gd name="connsiteX0" fmla="*/ 0 w 1047750"/>
                <a:gd name="connsiteY0" fmla="*/ 6350 h 285755"/>
                <a:gd name="connsiteX1" fmla="*/ 533400 w 1047750"/>
                <a:gd name="connsiteY1" fmla="*/ 285750 h 285755"/>
                <a:gd name="connsiteX2" fmla="*/ 1047750 w 1047750"/>
                <a:gd name="connsiteY2" fmla="*/ 0 h 285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285755">
                  <a:moveTo>
                    <a:pt x="0" y="6350"/>
                  </a:moveTo>
                  <a:cubicBezTo>
                    <a:pt x="179387" y="146579"/>
                    <a:pt x="358775" y="286808"/>
                    <a:pt x="533400" y="285750"/>
                  </a:cubicBezTo>
                  <a:cubicBezTo>
                    <a:pt x="708025" y="284692"/>
                    <a:pt x="877887" y="142346"/>
                    <a:pt x="10477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任意多边形 248"/>
            <p:cNvSpPr/>
            <p:nvPr/>
          </p:nvSpPr>
          <p:spPr>
            <a:xfrm rot="10800000">
              <a:off x="4108147" y="4761868"/>
              <a:ext cx="2020490" cy="285755"/>
            </a:xfrm>
            <a:custGeom>
              <a:avLst/>
              <a:gdLst>
                <a:gd name="connsiteX0" fmla="*/ 0 w 1047750"/>
                <a:gd name="connsiteY0" fmla="*/ 6350 h 285755"/>
                <a:gd name="connsiteX1" fmla="*/ 533400 w 1047750"/>
                <a:gd name="connsiteY1" fmla="*/ 285750 h 285755"/>
                <a:gd name="connsiteX2" fmla="*/ 1047750 w 1047750"/>
                <a:gd name="connsiteY2" fmla="*/ 0 h 285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285755">
                  <a:moveTo>
                    <a:pt x="0" y="6350"/>
                  </a:moveTo>
                  <a:cubicBezTo>
                    <a:pt x="179387" y="146579"/>
                    <a:pt x="358775" y="286808"/>
                    <a:pt x="533400" y="285750"/>
                  </a:cubicBezTo>
                  <a:cubicBezTo>
                    <a:pt x="708025" y="284692"/>
                    <a:pt x="877887" y="142346"/>
                    <a:pt x="10477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任意多边形 249"/>
            <p:cNvSpPr/>
            <p:nvPr/>
          </p:nvSpPr>
          <p:spPr>
            <a:xfrm rot="10800000">
              <a:off x="5130614" y="4761868"/>
              <a:ext cx="2020490" cy="285755"/>
            </a:xfrm>
            <a:custGeom>
              <a:avLst/>
              <a:gdLst>
                <a:gd name="connsiteX0" fmla="*/ 0 w 1047750"/>
                <a:gd name="connsiteY0" fmla="*/ 6350 h 285755"/>
                <a:gd name="connsiteX1" fmla="*/ 533400 w 1047750"/>
                <a:gd name="connsiteY1" fmla="*/ 285750 h 285755"/>
                <a:gd name="connsiteX2" fmla="*/ 1047750 w 1047750"/>
                <a:gd name="connsiteY2" fmla="*/ 0 h 285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285755">
                  <a:moveTo>
                    <a:pt x="0" y="6350"/>
                  </a:moveTo>
                  <a:cubicBezTo>
                    <a:pt x="179387" y="146579"/>
                    <a:pt x="358775" y="286808"/>
                    <a:pt x="533400" y="285750"/>
                  </a:cubicBezTo>
                  <a:cubicBezTo>
                    <a:pt x="708025" y="284692"/>
                    <a:pt x="877887" y="142346"/>
                    <a:pt x="10477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任意多边形 250"/>
            <p:cNvSpPr/>
            <p:nvPr/>
          </p:nvSpPr>
          <p:spPr>
            <a:xfrm rot="10800000">
              <a:off x="2088315" y="4556825"/>
              <a:ext cx="3061603" cy="503573"/>
            </a:xfrm>
            <a:custGeom>
              <a:avLst/>
              <a:gdLst>
                <a:gd name="connsiteX0" fmla="*/ 0 w 1047750"/>
                <a:gd name="connsiteY0" fmla="*/ 6350 h 285755"/>
                <a:gd name="connsiteX1" fmla="*/ 533400 w 1047750"/>
                <a:gd name="connsiteY1" fmla="*/ 285750 h 285755"/>
                <a:gd name="connsiteX2" fmla="*/ 1047750 w 1047750"/>
                <a:gd name="connsiteY2" fmla="*/ 0 h 285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285755">
                  <a:moveTo>
                    <a:pt x="0" y="6350"/>
                  </a:moveTo>
                  <a:cubicBezTo>
                    <a:pt x="179387" y="146579"/>
                    <a:pt x="358775" y="286808"/>
                    <a:pt x="533400" y="285750"/>
                  </a:cubicBezTo>
                  <a:cubicBezTo>
                    <a:pt x="708025" y="284692"/>
                    <a:pt x="877887" y="142346"/>
                    <a:pt x="10477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任意多边形 251"/>
            <p:cNvSpPr/>
            <p:nvPr/>
          </p:nvSpPr>
          <p:spPr>
            <a:xfrm rot="10800000">
              <a:off x="3104073" y="4537846"/>
              <a:ext cx="3013560" cy="503573"/>
            </a:xfrm>
            <a:custGeom>
              <a:avLst/>
              <a:gdLst>
                <a:gd name="connsiteX0" fmla="*/ 0 w 1047750"/>
                <a:gd name="connsiteY0" fmla="*/ 6350 h 285755"/>
                <a:gd name="connsiteX1" fmla="*/ 533400 w 1047750"/>
                <a:gd name="connsiteY1" fmla="*/ 285750 h 285755"/>
                <a:gd name="connsiteX2" fmla="*/ 1047750 w 1047750"/>
                <a:gd name="connsiteY2" fmla="*/ 0 h 285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285755">
                  <a:moveTo>
                    <a:pt x="0" y="6350"/>
                  </a:moveTo>
                  <a:cubicBezTo>
                    <a:pt x="179387" y="146579"/>
                    <a:pt x="358775" y="286808"/>
                    <a:pt x="533400" y="285750"/>
                  </a:cubicBezTo>
                  <a:cubicBezTo>
                    <a:pt x="708025" y="284692"/>
                    <a:pt x="877887" y="142346"/>
                    <a:pt x="10477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任意多边形 252"/>
            <p:cNvSpPr/>
            <p:nvPr/>
          </p:nvSpPr>
          <p:spPr>
            <a:xfrm rot="10800000">
              <a:off x="4132782" y="4524245"/>
              <a:ext cx="3013560" cy="503573"/>
            </a:xfrm>
            <a:custGeom>
              <a:avLst/>
              <a:gdLst>
                <a:gd name="connsiteX0" fmla="*/ 0 w 1047750"/>
                <a:gd name="connsiteY0" fmla="*/ 6350 h 285755"/>
                <a:gd name="connsiteX1" fmla="*/ 533400 w 1047750"/>
                <a:gd name="connsiteY1" fmla="*/ 285750 h 285755"/>
                <a:gd name="connsiteX2" fmla="*/ 1047750 w 1047750"/>
                <a:gd name="connsiteY2" fmla="*/ 0 h 285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285755">
                  <a:moveTo>
                    <a:pt x="0" y="6350"/>
                  </a:moveTo>
                  <a:cubicBezTo>
                    <a:pt x="179387" y="146579"/>
                    <a:pt x="358775" y="286808"/>
                    <a:pt x="533400" y="285750"/>
                  </a:cubicBezTo>
                  <a:cubicBezTo>
                    <a:pt x="708025" y="284692"/>
                    <a:pt x="877887" y="142346"/>
                    <a:pt x="10477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矩形 253"/>
            <p:cNvSpPr/>
            <p:nvPr/>
          </p:nvSpPr>
          <p:spPr>
            <a:xfrm>
              <a:off x="3038307" y="4695615"/>
              <a:ext cx="145375" cy="1453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5" name="矩形 254"/>
            <p:cNvSpPr/>
            <p:nvPr/>
          </p:nvSpPr>
          <p:spPr>
            <a:xfrm>
              <a:off x="4016300" y="4695731"/>
              <a:ext cx="145375" cy="1453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6" name="矩形 255"/>
            <p:cNvSpPr/>
            <p:nvPr/>
          </p:nvSpPr>
          <p:spPr>
            <a:xfrm>
              <a:off x="4980802" y="4704360"/>
              <a:ext cx="145375" cy="1453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7" name="矩形 256"/>
            <p:cNvSpPr/>
            <p:nvPr/>
          </p:nvSpPr>
          <p:spPr>
            <a:xfrm>
              <a:off x="6029499" y="4701819"/>
              <a:ext cx="145375" cy="1453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8" name="矩形 257"/>
            <p:cNvSpPr/>
            <p:nvPr/>
          </p:nvSpPr>
          <p:spPr>
            <a:xfrm>
              <a:off x="3522115" y="4472959"/>
              <a:ext cx="145375" cy="1453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9" name="矩形 258"/>
            <p:cNvSpPr/>
            <p:nvPr/>
          </p:nvSpPr>
          <p:spPr>
            <a:xfrm>
              <a:off x="4417165" y="4457636"/>
              <a:ext cx="145375" cy="1453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0" name="矩形 259"/>
            <p:cNvSpPr/>
            <p:nvPr/>
          </p:nvSpPr>
          <p:spPr>
            <a:xfrm>
              <a:off x="5533165" y="4451993"/>
              <a:ext cx="145375" cy="1453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61" name="组合 260"/>
          <p:cNvGrpSpPr/>
          <p:nvPr/>
        </p:nvGrpSpPr>
        <p:grpSpPr>
          <a:xfrm>
            <a:off x="6947696" y="6559264"/>
            <a:ext cx="2017938" cy="572393"/>
            <a:chOff x="4132782" y="5425939"/>
            <a:chExt cx="2017938" cy="572393"/>
          </a:xfrm>
        </p:grpSpPr>
        <p:sp>
          <p:nvSpPr>
            <p:cNvPr id="262" name="任意多边形 261"/>
            <p:cNvSpPr/>
            <p:nvPr/>
          </p:nvSpPr>
          <p:spPr>
            <a:xfrm>
              <a:off x="4132782" y="5425939"/>
              <a:ext cx="1008969" cy="494184"/>
            </a:xfrm>
            <a:custGeom>
              <a:avLst/>
              <a:gdLst>
                <a:gd name="connsiteX0" fmla="*/ 0 w 1047750"/>
                <a:gd name="connsiteY0" fmla="*/ 6350 h 285755"/>
                <a:gd name="connsiteX1" fmla="*/ 533400 w 1047750"/>
                <a:gd name="connsiteY1" fmla="*/ 285750 h 285755"/>
                <a:gd name="connsiteX2" fmla="*/ 1047750 w 1047750"/>
                <a:gd name="connsiteY2" fmla="*/ 0 h 285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285755">
                  <a:moveTo>
                    <a:pt x="0" y="6350"/>
                  </a:moveTo>
                  <a:cubicBezTo>
                    <a:pt x="179387" y="146579"/>
                    <a:pt x="358775" y="286808"/>
                    <a:pt x="533400" y="285750"/>
                  </a:cubicBezTo>
                  <a:cubicBezTo>
                    <a:pt x="708025" y="284692"/>
                    <a:pt x="877887" y="142346"/>
                    <a:pt x="1047750" y="0"/>
                  </a:cubicBezTo>
                </a:path>
              </a:pathLst>
            </a:cu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矩形 262"/>
            <p:cNvSpPr/>
            <p:nvPr/>
          </p:nvSpPr>
          <p:spPr>
            <a:xfrm>
              <a:off x="4576381" y="5852957"/>
              <a:ext cx="145375" cy="145375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4" name="任意多边形 263"/>
            <p:cNvSpPr/>
            <p:nvPr/>
          </p:nvSpPr>
          <p:spPr>
            <a:xfrm>
              <a:off x="5141751" y="5425939"/>
              <a:ext cx="1008969" cy="494184"/>
            </a:xfrm>
            <a:custGeom>
              <a:avLst/>
              <a:gdLst>
                <a:gd name="connsiteX0" fmla="*/ 0 w 1047750"/>
                <a:gd name="connsiteY0" fmla="*/ 6350 h 285755"/>
                <a:gd name="connsiteX1" fmla="*/ 533400 w 1047750"/>
                <a:gd name="connsiteY1" fmla="*/ 285750 h 285755"/>
                <a:gd name="connsiteX2" fmla="*/ 1047750 w 1047750"/>
                <a:gd name="connsiteY2" fmla="*/ 0 h 285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285755">
                  <a:moveTo>
                    <a:pt x="0" y="6350"/>
                  </a:moveTo>
                  <a:cubicBezTo>
                    <a:pt x="179387" y="146579"/>
                    <a:pt x="358775" y="286808"/>
                    <a:pt x="533400" y="285750"/>
                  </a:cubicBezTo>
                  <a:cubicBezTo>
                    <a:pt x="708025" y="284692"/>
                    <a:pt x="877887" y="142346"/>
                    <a:pt x="1047750" y="0"/>
                  </a:cubicBezTo>
                </a:path>
              </a:pathLst>
            </a:cu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矩形 264"/>
            <p:cNvSpPr/>
            <p:nvPr/>
          </p:nvSpPr>
          <p:spPr>
            <a:xfrm>
              <a:off x="5585350" y="5852957"/>
              <a:ext cx="145375" cy="145375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66" name="组合 265"/>
          <p:cNvGrpSpPr/>
          <p:nvPr/>
        </p:nvGrpSpPr>
        <p:grpSpPr>
          <a:xfrm>
            <a:off x="6893208" y="5593863"/>
            <a:ext cx="2004722" cy="581651"/>
            <a:chOff x="4123022" y="4462539"/>
            <a:chExt cx="2004722" cy="581651"/>
          </a:xfrm>
        </p:grpSpPr>
        <p:sp>
          <p:nvSpPr>
            <p:cNvPr id="267" name="任意多边形 266"/>
            <p:cNvSpPr/>
            <p:nvPr/>
          </p:nvSpPr>
          <p:spPr>
            <a:xfrm rot="10800000">
              <a:off x="4123022" y="4550006"/>
              <a:ext cx="2004722" cy="494184"/>
            </a:xfrm>
            <a:custGeom>
              <a:avLst/>
              <a:gdLst>
                <a:gd name="connsiteX0" fmla="*/ 0 w 1047750"/>
                <a:gd name="connsiteY0" fmla="*/ 6350 h 285755"/>
                <a:gd name="connsiteX1" fmla="*/ 533400 w 1047750"/>
                <a:gd name="connsiteY1" fmla="*/ 285750 h 285755"/>
                <a:gd name="connsiteX2" fmla="*/ 1047750 w 1047750"/>
                <a:gd name="connsiteY2" fmla="*/ 0 h 285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285755">
                  <a:moveTo>
                    <a:pt x="0" y="6350"/>
                  </a:moveTo>
                  <a:cubicBezTo>
                    <a:pt x="179387" y="146579"/>
                    <a:pt x="358775" y="286808"/>
                    <a:pt x="533400" y="285750"/>
                  </a:cubicBezTo>
                  <a:cubicBezTo>
                    <a:pt x="708025" y="284692"/>
                    <a:pt x="877887" y="142346"/>
                    <a:pt x="1047750" y="0"/>
                  </a:cubicBezTo>
                </a:path>
              </a:pathLst>
            </a:cu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矩形 267"/>
            <p:cNvSpPr/>
            <p:nvPr/>
          </p:nvSpPr>
          <p:spPr>
            <a:xfrm>
              <a:off x="5042656" y="4462539"/>
              <a:ext cx="145375" cy="145375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69" name="组合 268"/>
          <p:cNvGrpSpPr/>
          <p:nvPr/>
        </p:nvGrpSpPr>
        <p:grpSpPr>
          <a:xfrm>
            <a:off x="4859935" y="6547197"/>
            <a:ext cx="5133879" cy="862918"/>
            <a:chOff x="2057663" y="5415873"/>
            <a:chExt cx="5133879" cy="862918"/>
          </a:xfrm>
        </p:grpSpPr>
        <p:grpSp>
          <p:nvGrpSpPr>
            <p:cNvPr id="270" name="组合 269"/>
            <p:cNvGrpSpPr/>
            <p:nvPr/>
          </p:nvGrpSpPr>
          <p:grpSpPr>
            <a:xfrm>
              <a:off x="2057663" y="5415873"/>
              <a:ext cx="5133879" cy="570754"/>
              <a:chOff x="2045021" y="5416417"/>
              <a:chExt cx="5133879" cy="570754"/>
            </a:xfrm>
          </p:grpSpPr>
          <p:sp>
            <p:nvSpPr>
              <p:cNvPr id="273" name="任意多边形 272"/>
              <p:cNvSpPr/>
              <p:nvPr/>
            </p:nvSpPr>
            <p:spPr>
              <a:xfrm>
                <a:off x="2057400" y="5416550"/>
                <a:ext cx="1047750" cy="285755"/>
              </a:xfrm>
              <a:custGeom>
                <a:avLst/>
                <a:gdLst>
                  <a:gd name="connsiteX0" fmla="*/ 0 w 1047750"/>
                  <a:gd name="connsiteY0" fmla="*/ 6350 h 285755"/>
                  <a:gd name="connsiteX1" fmla="*/ 533400 w 1047750"/>
                  <a:gd name="connsiteY1" fmla="*/ 285750 h 285755"/>
                  <a:gd name="connsiteX2" fmla="*/ 1047750 w 1047750"/>
                  <a:gd name="connsiteY2" fmla="*/ 0 h 285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0" h="285755">
                    <a:moveTo>
                      <a:pt x="0" y="6350"/>
                    </a:moveTo>
                    <a:cubicBezTo>
                      <a:pt x="179387" y="146579"/>
                      <a:pt x="358775" y="286808"/>
                      <a:pt x="533400" y="285750"/>
                    </a:cubicBezTo>
                    <a:cubicBezTo>
                      <a:pt x="708025" y="284692"/>
                      <a:pt x="877887" y="142346"/>
                      <a:pt x="104775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任意多边形 273"/>
              <p:cNvSpPr/>
              <p:nvPr/>
            </p:nvSpPr>
            <p:spPr>
              <a:xfrm>
                <a:off x="3085032" y="5416550"/>
                <a:ext cx="1047750" cy="285755"/>
              </a:xfrm>
              <a:custGeom>
                <a:avLst/>
                <a:gdLst>
                  <a:gd name="connsiteX0" fmla="*/ 0 w 1047750"/>
                  <a:gd name="connsiteY0" fmla="*/ 6350 h 285755"/>
                  <a:gd name="connsiteX1" fmla="*/ 533400 w 1047750"/>
                  <a:gd name="connsiteY1" fmla="*/ 285750 h 285755"/>
                  <a:gd name="connsiteX2" fmla="*/ 1047750 w 1047750"/>
                  <a:gd name="connsiteY2" fmla="*/ 0 h 285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0" h="285755">
                    <a:moveTo>
                      <a:pt x="0" y="6350"/>
                    </a:moveTo>
                    <a:cubicBezTo>
                      <a:pt x="179387" y="146579"/>
                      <a:pt x="358775" y="286808"/>
                      <a:pt x="533400" y="285750"/>
                    </a:cubicBezTo>
                    <a:cubicBezTo>
                      <a:pt x="708025" y="284692"/>
                      <a:pt x="877887" y="142346"/>
                      <a:pt x="104775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任意多边形 274"/>
              <p:cNvSpPr/>
              <p:nvPr/>
            </p:nvSpPr>
            <p:spPr>
              <a:xfrm>
                <a:off x="4132782" y="5416417"/>
                <a:ext cx="1008969" cy="285755"/>
              </a:xfrm>
              <a:custGeom>
                <a:avLst/>
                <a:gdLst>
                  <a:gd name="connsiteX0" fmla="*/ 0 w 1047750"/>
                  <a:gd name="connsiteY0" fmla="*/ 6350 h 285755"/>
                  <a:gd name="connsiteX1" fmla="*/ 533400 w 1047750"/>
                  <a:gd name="connsiteY1" fmla="*/ 285750 h 285755"/>
                  <a:gd name="connsiteX2" fmla="*/ 1047750 w 1047750"/>
                  <a:gd name="connsiteY2" fmla="*/ 0 h 285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0" h="285755">
                    <a:moveTo>
                      <a:pt x="0" y="6350"/>
                    </a:moveTo>
                    <a:cubicBezTo>
                      <a:pt x="179387" y="146579"/>
                      <a:pt x="358775" y="286808"/>
                      <a:pt x="533400" y="285750"/>
                    </a:cubicBezTo>
                    <a:cubicBezTo>
                      <a:pt x="708025" y="284692"/>
                      <a:pt x="877887" y="142346"/>
                      <a:pt x="104775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任意多边形 275"/>
              <p:cNvSpPr/>
              <p:nvPr/>
            </p:nvSpPr>
            <p:spPr>
              <a:xfrm>
                <a:off x="5141751" y="5416549"/>
                <a:ext cx="1013199" cy="285755"/>
              </a:xfrm>
              <a:custGeom>
                <a:avLst/>
                <a:gdLst>
                  <a:gd name="connsiteX0" fmla="*/ 0 w 1047750"/>
                  <a:gd name="connsiteY0" fmla="*/ 6350 h 285755"/>
                  <a:gd name="connsiteX1" fmla="*/ 533400 w 1047750"/>
                  <a:gd name="connsiteY1" fmla="*/ 285750 h 285755"/>
                  <a:gd name="connsiteX2" fmla="*/ 1047750 w 1047750"/>
                  <a:gd name="connsiteY2" fmla="*/ 0 h 285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0" h="285755">
                    <a:moveTo>
                      <a:pt x="0" y="6350"/>
                    </a:moveTo>
                    <a:cubicBezTo>
                      <a:pt x="179387" y="146579"/>
                      <a:pt x="358775" y="286808"/>
                      <a:pt x="533400" y="285750"/>
                    </a:cubicBezTo>
                    <a:cubicBezTo>
                      <a:pt x="708025" y="284692"/>
                      <a:pt x="877887" y="142346"/>
                      <a:pt x="104775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任意多边形 276"/>
              <p:cNvSpPr/>
              <p:nvPr/>
            </p:nvSpPr>
            <p:spPr>
              <a:xfrm>
                <a:off x="6145632" y="5423586"/>
                <a:ext cx="1013199" cy="285755"/>
              </a:xfrm>
              <a:custGeom>
                <a:avLst/>
                <a:gdLst>
                  <a:gd name="connsiteX0" fmla="*/ 0 w 1047750"/>
                  <a:gd name="connsiteY0" fmla="*/ 6350 h 285755"/>
                  <a:gd name="connsiteX1" fmla="*/ 533400 w 1047750"/>
                  <a:gd name="connsiteY1" fmla="*/ 285750 h 285755"/>
                  <a:gd name="connsiteX2" fmla="*/ 1047750 w 1047750"/>
                  <a:gd name="connsiteY2" fmla="*/ 0 h 285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0" h="285755">
                    <a:moveTo>
                      <a:pt x="0" y="6350"/>
                    </a:moveTo>
                    <a:cubicBezTo>
                      <a:pt x="179387" y="146579"/>
                      <a:pt x="358775" y="286808"/>
                      <a:pt x="533400" y="285750"/>
                    </a:cubicBezTo>
                    <a:cubicBezTo>
                      <a:pt x="708025" y="284692"/>
                      <a:pt x="877887" y="142346"/>
                      <a:pt x="104775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任意多边形 277"/>
              <p:cNvSpPr/>
              <p:nvPr/>
            </p:nvSpPr>
            <p:spPr>
              <a:xfrm>
                <a:off x="2045021" y="5416550"/>
                <a:ext cx="4092627" cy="503573"/>
              </a:xfrm>
              <a:custGeom>
                <a:avLst/>
                <a:gdLst>
                  <a:gd name="connsiteX0" fmla="*/ 0 w 1047750"/>
                  <a:gd name="connsiteY0" fmla="*/ 6350 h 285755"/>
                  <a:gd name="connsiteX1" fmla="*/ 533400 w 1047750"/>
                  <a:gd name="connsiteY1" fmla="*/ 285750 h 285755"/>
                  <a:gd name="connsiteX2" fmla="*/ 1047750 w 1047750"/>
                  <a:gd name="connsiteY2" fmla="*/ 0 h 285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0" h="285755">
                    <a:moveTo>
                      <a:pt x="0" y="6350"/>
                    </a:moveTo>
                    <a:cubicBezTo>
                      <a:pt x="179387" y="146579"/>
                      <a:pt x="358775" y="286808"/>
                      <a:pt x="533400" y="285750"/>
                    </a:cubicBezTo>
                    <a:cubicBezTo>
                      <a:pt x="708025" y="284692"/>
                      <a:pt x="877887" y="142346"/>
                      <a:pt x="104775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任意多边形 278"/>
              <p:cNvSpPr/>
              <p:nvPr/>
            </p:nvSpPr>
            <p:spPr>
              <a:xfrm>
                <a:off x="3086273" y="5423549"/>
                <a:ext cx="4092627" cy="503573"/>
              </a:xfrm>
              <a:custGeom>
                <a:avLst/>
                <a:gdLst>
                  <a:gd name="connsiteX0" fmla="*/ 0 w 1047750"/>
                  <a:gd name="connsiteY0" fmla="*/ 6350 h 285755"/>
                  <a:gd name="connsiteX1" fmla="*/ 533400 w 1047750"/>
                  <a:gd name="connsiteY1" fmla="*/ 285750 h 285755"/>
                  <a:gd name="connsiteX2" fmla="*/ 1047750 w 1047750"/>
                  <a:gd name="connsiteY2" fmla="*/ 0 h 285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0" h="285755">
                    <a:moveTo>
                      <a:pt x="0" y="6350"/>
                    </a:moveTo>
                    <a:cubicBezTo>
                      <a:pt x="179387" y="146579"/>
                      <a:pt x="358775" y="286808"/>
                      <a:pt x="533400" y="285750"/>
                    </a:cubicBezTo>
                    <a:cubicBezTo>
                      <a:pt x="708025" y="284692"/>
                      <a:pt x="877887" y="142346"/>
                      <a:pt x="104775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矩形 279"/>
              <p:cNvSpPr/>
              <p:nvPr/>
            </p:nvSpPr>
            <p:spPr>
              <a:xfrm>
                <a:off x="2473466" y="5633117"/>
                <a:ext cx="145375" cy="14537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81" name="矩形 280"/>
              <p:cNvSpPr/>
              <p:nvPr/>
            </p:nvSpPr>
            <p:spPr>
              <a:xfrm>
                <a:off x="3530411" y="5633117"/>
                <a:ext cx="145375" cy="14537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82" name="矩形 281"/>
              <p:cNvSpPr/>
              <p:nvPr/>
            </p:nvSpPr>
            <p:spPr>
              <a:xfrm>
                <a:off x="4578217" y="5619610"/>
                <a:ext cx="145375" cy="14537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83" name="矩形 282"/>
              <p:cNvSpPr/>
              <p:nvPr/>
            </p:nvSpPr>
            <p:spPr>
              <a:xfrm>
                <a:off x="5609183" y="5614641"/>
                <a:ext cx="145375" cy="14537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84" name="矩形 283"/>
              <p:cNvSpPr/>
              <p:nvPr/>
            </p:nvSpPr>
            <p:spPr>
              <a:xfrm>
                <a:off x="6603839" y="5633117"/>
                <a:ext cx="145375" cy="14537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85" name="矩形 284"/>
              <p:cNvSpPr/>
              <p:nvPr/>
            </p:nvSpPr>
            <p:spPr>
              <a:xfrm>
                <a:off x="3852048" y="5841796"/>
                <a:ext cx="145375" cy="14537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86" name="矩形 285"/>
              <p:cNvSpPr/>
              <p:nvPr/>
            </p:nvSpPr>
            <p:spPr>
              <a:xfrm>
                <a:off x="5141751" y="5841796"/>
                <a:ext cx="145375" cy="14537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271" name="任意多边形 270"/>
            <p:cNvSpPr/>
            <p:nvPr/>
          </p:nvSpPr>
          <p:spPr>
            <a:xfrm>
              <a:off x="2095785" y="5423006"/>
              <a:ext cx="5061368" cy="788738"/>
            </a:xfrm>
            <a:custGeom>
              <a:avLst/>
              <a:gdLst>
                <a:gd name="connsiteX0" fmla="*/ 0 w 1047750"/>
                <a:gd name="connsiteY0" fmla="*/ 6350 h 285755"/>
                <a:gd name="connsiteX1" fmla="*/ 533400 w 1047750"/>
                <a:gd name="connsiteY1" fmla="*/ 285750 h 285755"/>
                <a:gd name="connsiteX2" fmla="*/ 1047750 w 1047750"/>
                <a:gd name="connsiteY2" fmla="*/ 0 h 285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285755">
                  <a:moveTo>
                    <a:pt x="0" y="6350"/>
                  </a:moveTo>
                  <a:cubicBezTo>
                    <a:pt x="179387" y="146579"/>
                    <a:pt x="358775" y="286808"/>
                    <a:pt x="533400" y="285750"/>
                  </a:cubicBezTo>
                  <a:cubicBezTo>
                    <a:pt x="708025" y="284692"/>
                    <a:pt x="877887" y="142346"/>
                    <a:pt x="10477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矩形 271"/>
            <p:cNvSpPr/>
            <p:nvPr/>
          </p:nvSpPr>
          <p:spPr>
            <a:xfrm>
              <a:off x="4563530" y="6133416"/>
              <a:ext cx="145375" cy="1453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87" name="圆角矩形 286"/>
          <p:cNvSpPr/>
          <p:nvPr/>
        </p:nvSpPr>
        <p:spPr>
          <a:xfrm>
            <a:off x="4423554" y="6073668"/>
            <a:ext cx="2932128" cy="822097"/>
          </a:xfrm>
          <a:prstGeom prst="roundRect">
            <a:avLst/>
          </a:prstGeom>
          <a:solidFill>
            <a:schemeClr val="bg1">
              <a:lumMod val="85000"/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矩形 287"/>
          <p:cNvSpPr/>
          <p:nvPr/>
        </p:nvSpPr>
        <p:spPr>
          <a:xfrm>
            <a:off x="12961971" y="6484116"/>
            <a:ext cx="144322" cy="14537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9" name="文本框 42"/>
          <p:cNvSpPr txBox="1"/>
          <p:nvPr/>
        </p:nvSpPr>
        <p:spPr>
          <a:xfrm>
            <a:off x="13115741" y="6240475"/>
            <a:ext cx="805885" cy="60257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2000" kern="1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IMU</a:t>
            </a:r>
            <a:endParaRPr lang="zh-CN" sz="2000" dirty="0">
              <a:solidFill>
                <a:schemeClr val="bg1">
                  <a:lumMod val="9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0" name="矩形 289"/>
          <p:cNvSpPr/>
          <p:nvPr/>
        </p:nvSpPr>
        <p:spPr>
          <a:xfrm>
            <a:off x="12961601" y="6873716"/>
            <a:ext cx="144322" cy="144322"/>
          </a:xfrm>
          <a:prstGeom prst="rect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1" name="文本框 42"/>
          <p:cNvSpPr txBox="1"/>
          <p:nvPr/>
        </p:nvSpPr>
        <p:spPr>
          <a:xfrm>
            <a:off x="13192008" y="6631086"/>
            <a:ext cx="959688" cy="6015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kern="1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Visual</a:t>
            </a:r>
            <a:endParaRPr lang="zh-CN" sz="2000" dirty="0">
              <a:solidFill>
                <a:schemeClr val="bg1">
                  <a:lumMod val="9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2" name="文本框 42"/>
          <p:cNvSpPr txBox="1"/>
          <p:nvPr/>
        </p:nvSpPr>
        <p:spPr>
          <a:xfrm>
            <a:off x="13163350" y="7518996"/>
            <a:ext cx="707914" cy="60046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kern="1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Tbc</a:t>
            </a:r>
            <a:endParaRPr lang="zh-CN" sz="2000" dirty="0">
              <a:solidFill>
                <a:schemeClr val="bg1">
                  <a:lumMod val="9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3" name="矩形 292"/>
          <p:cNvSpPr/>
          <p:nvPr/>
        </p:nvSpPr>
        <p:spPr>
          <a:xfrm>
            <a:off x="12961971" y="7757457"/>
            <a:ext cx="145375" cy="1443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4" name="矩形 293"/>
          <p:cNvSpPr/>
          <p:nvPr/>
        </p:nvSpPr>
        <p:spPr>
          <a:xfrm>
            <a:off x="12961601" y="7342179"/>
            <a:ext cx="144322" cy="14432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5" name="文本框 42"/>
          <p:cNvSpPr txBox="1"/>
          <p:nvPr/>
        </p:nvSpPr>
        <p:spPr>
          <a:xfrm>
            <a:off x="13192008" y="7099549"/>
            <a:ext cx="959688" cy="6015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kern="1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Visual</a:t>
            </a:r>
            <a:endParaRPr lang="zh-CN" sz="2000" dirty="0">
              <a:solidFill>
                <a:schemeClr val="bg1">
                  <a:lumMod val="9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57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211" grpId="1" animBg="1"/>
      <p:bldP spid="212" grpId="0" animBg="1"/>
      <p:bldP spid="212" grpId="1" animBg="1"/>
      <p:bldP spid="28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幻灯片编号占位符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>
                <a:solidFill>
                  <a:schemeClr val="bg1">
                    <a:lumMod val="95000"/>
                    <a:alpha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/>
              <a:t>21</a:t>
            </a:fld>
            <a:endParaRPr kumimoji="1" lang="zh-CN" altLang="en-US">
              <a:solidFill>
                <a:schemeClr val="bg1">
                  <a:lumMod val="95000"/>
                  <a:alpha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/>
              <a:t>MSCKF</a:t>
            </a:r>
            <a:endParaRPr kumimoji="1" lang="zh-CN" altLang="en-US" sz="3200" dirty="0"/>
          </a:p>
        </p:txBody>
      </p:sp>
      <p:grpSp>
        <p:nvGrpSpPr>
          <p:cNvPr id="27" name="画布 130"/>
          <p:cNvGrpSpPr/>
          <p:nvPr/>
        </p:nvGrpSpPr>
        <p:grpSpPr>
          <a:xfrm>
            <a:off x="7052200" y="1346809"/>
            <a:ext cx="9868875" cy="4409999"/>
            <a:chOff x="0" y="0"/>
            <a:chExt cx="5328858" cy="2381250"/>
          </a:xfrm>
        </p:grpSpPr>
        <p:sp>
          <p:nvSpPr>
            <p:cNvPr id="28" name="矩形 27"/>
            <p:cNvSpPr/>
            <p:nvPr/>
          </p:nvSpPr>
          <p:spPr>
            <a:xfrm>
              <a:off x="0" y="0"/>
              <a:ext cx="5328285" cy="2381250"/>
            </a:xfrm>
            <a:prstGeom prst="rect">
              <a:avLst/>
            </a:prstGeom>
          </p:spPr>
        </p:sp>
        <p:sp>
          <p:nvSpPr>
            <p:cNvPr id="29" name="左大括号 28"/>
            <p:cNvSpPr/>
            <p:nvPr/>
          </p:nvSpPr>
          <p:spPr>
            <a:xfrm rot="16200000">
              <a:off x="2377193" y="-267686"/>
              <a:ext cx="194982" cy="4342031"/>
            </a:xfrm>
            <a:prstGeom prst="leftBrace">
              <a:avLst>
                <a:gd name="adj1" fmla="val 35981"/>
                <a:gd name="adj2" fmla="val 48241"/>
              </a:avLst>
            </a:prstGeom>
            <a:ln w="1270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31"/>
                <p:cNvSpPr txBox="1"/>
                <p:nvPr/>
              </p:nvSpPr>
              <p:spPr>
                <a:xfrm>
                  <a:off x="2152298" y="1914497"/>
                  <a:ext cx="1207770" cy="43116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zh-CN" sz="24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pitchFamily="2" charset="-122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𝑋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m:t>𝑀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m:t>×</m:t>
                          </m:r>
                          <m:d>
                            <m:dPr>
                              <m:ctrlPr>
                                <a:rPr lang="zh-CN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15+6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𝑁</m:t>
                              </m:r>
                            </m:e>
                          </m:d>
                        </m:sup>
                      </m:sSup>
                    </m:oMath>
                  </a14:m>
                  <a:r>
                    <a:rPr lang="en-US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 </a:t>
                  </a:r>
                  <a:endParaRPr lang="zh-CN" sz="24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:r>
                    <a:rPr lang="en-US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 </a:t>
                  </a:r>
                  <a:endParaRPr lang="zh-CN" sz="24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30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298" y="1914497"/>
                  <a:ext cx="1207770" cy="4311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1"/>
                <p:cNvSpPr txBox="1"/>
                <p:nvPr/>
              </p:nvSpPr>
              <p:spPr>
                <a:xfrm>
                  <a:off x="4514153" y="1904998"/>
                  <a:ext cx="814705" cy="43053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zh-CN" sz="24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pitchFamily="2" charset="-122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𝑓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m:t>𝑀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m:t>×3</m:t>
                          </m:r>
                        </m:sup>
                      </m:sSup>
                    </m:oMath>
                  </a14:m>
                  <a:r>
                    <a:rPr lang="en-US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 </a:t>
                  </a:r>
                  <a:endParaRPr lang="zh-CN" sz="24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:r>
                    <a:rPr lang="en-US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 </a:t>
                  </a:r>
                  <a:endParaRPr lang="zh-CN" sz="24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31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4153" y="1904998"/>
                  <a:ext cx="814705" cy="43053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左大括号 31"/>
            <p:cNvSpPr/>
            <p:nvPr/>
          </p:nvSpPr>
          <p:spPr>
            <a:xfrm rot="16200000">
              <a:off x="4730650" y="1742127"/>
              <a:ext cx="121881" cy="266425"/>
            </a:xfrm>
            <a:prstGeom prst="leftBrace">
              <a:avLst>
                <a:gd name="adj1" fmla="val 35981"/>
                <a:gd name="adj2" fmla="val 48241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52129" y="0"/>
              <a:ext cx="4406265" cy="466750"/>
              <a:chOff x="0" y="-25"/>
              <a:chExt cx="4406444" cy="467224"/>
            </a:xfrm>
          </p:grpSpPr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33" y="79200"/>
                <a:ext cx="4377611" cy="27680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本框 31"/>
                  <p:cNvSpPr txBox="1"/>
                  <p:nvPr/>
                </p:nvSpPr>
                <p:spPr>
                  <a:xfrm>
                    <a:off x="285439" y="20999"/>
                    <a:ext cx="364490" cy="43180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non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sz="2400" i="1" kern="10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sz="24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宋体" panose="02010600030101010101" pitchFamily="2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宋体" panose="02010600030101010101" pitchFamily="2" charset="-122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  <m:t>𝑤</m:t>
                              </m:r>
                            </m:sub>
                          </m:sSub>
                        </m:oMath>
                      </m:oMathPara>
                    </a14:m>
                    <a:endParaRPr lang="zh-CN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:r>
                      <a:rPr lang="en-US" sz="24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 </a:t>
                    </a:r>
                    <a:endParaRPr lang="zh-CN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:r>
                      <a:rPr lang="en-US" sz="24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 </a:t>
                    </a:r>
                    <a:endParaRPr lang="zh-CN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41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439" y="20999"/>
                    <a:ext cx="364490" cy="4318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本框 31"/>
                  <p:cNvSpPr txBox="1"/>
                  <p:nvPr/>
                </p:nvSpPr>
                <p:spPr>
                  <a:xfrm>
                    <a:off x="1553026" y="20999"/>
                    <a:ext cx="417195" cy="43180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non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pitchFamily="2" charset="-122"/>
                            </a:rPr>
                            <m:t>𝛿</m:t>
                          </m:r>
                          <m:sSub>
                            <m:sSubPr>
                              <m:ctrlPr>
                                <a:rPr lang="zh-CN" sz="2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:r>
                      <a:rPr lang="en-US" sz="24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 </a:t>
                    </a:r>
                    <a:endParaRPr lang="zh-CN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:r>
                      <a:rPr lang="en-US" sz="24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 </a:t>
                    </a:r>
                    <a:endParaRPr lang="zh-CN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4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3026" y="20999"/>
                    <a:ext cx="417195" cy="4318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31"/>
                  <p:cNvSpPr txBox="1"/>
                  <p:nvPr/>
                </p:nvSpPr>
                <p:spPr>
                  <a:xfrm>
                    <a:off x="2723871" y="20999"/>
                    <a:ext cx="399415" cy="43180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non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pitchFamily="2" charset="-122"/>
                            </a:rPr>
                            <m:t>𝛿</m:t>
                          </m:r>
                          <m:sSub>
                            <m:sSubPr>
                              <m:ctrlPr>
                                <a:rPr lang="zh-CN" sz="2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CN" sz="2400" dirty="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:r>
                      <a:rPr lang="en-US" sz="24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 </a:t>
                    </a:r>
                    <a:endParaRPr lang="zh-CN" sz="2400" dirty="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:r>
                      <a:rPr lang="en-US" sz="24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 </a:t>
                    </a:r>
                    <a:endParaRPr lang="zh-CN" sz="2400" dirty="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43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3871" y="20999"/>
                    <a:ext cx="399415" cy="4318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本框 31"/>
                  <p:cNvSpPr txBox="1"/>
                  <p:nvPr/>
                </p:nvSpPr>
                <p:spPr>
                  <a:xfrm>
                    <a:off x="3919712" y="20999"/>
                    <a:ext cx="441960" cy="43180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non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pitchFamily="2" charset="-122"/>
                            </a:rPr>
                            <m:t>𝛿</m:t>
                          </m:r>
                          <m:sSub>
                            <m:sSubPr>
                              <m:ctrlPr>
                                <a:rPr lang="zh-CN" sz="2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zh-CN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:r>
                      <a:rPr lang="en-US" sz="24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 </a:t>
                    </a:r>
                    <a:endParaRPr lang="zh-CN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:r>
                      <a:rPr lang="en-US" sz="24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 </a:t>
                    </a:r>
                    <a:endParaRPr lang="zh-CN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44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9712" y="20999"/>
                    <a:ext cx="441960" cy="4318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文本框 31"/>
              <p:cNvSpPr txBox="1"/>
              <p:nvPr/>
            </p:nvSpPr>
            <p:spPr>
              <a:xfrm>
                <a:off x="2189612" y="35399"/>
                <a:ext cx="342265" cy="4318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24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…</a:t>
                </a:r>
              </a:p>
              <a:p>
                <a:pPr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24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 </a:t>
                </a:r>
                <a:endParaRPr lang="zh-CN" sz="2400">
                  <a:solidFill>
                    <a:schemeClr val="bg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6" name="文本框 31"/>
              <p:cNvSpPr txBox="1"/>
              <p:nvPr/>
            </p:nvSpPr>
            <p:spPr>
              <a:xfrm>
                <a:off x="3337370" y="20999"/>
                <a:ext cx="342265" cy="4318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sz="24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…</a:t>
                </a: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24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 </a:t>
                </a:r>
                <a:endParaRPr lang="zh-CN" sz="2400">
                  <a:solidFill>
                    <a:schemeClr val="bg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31"/>
                  <p:cNvSpPr txBox="1"/>
                  <p:nvPr/>
                </p:nvSpPr>
                <p:spPr>
                  <a:xfrm>
                    <a:off x="1187865" y="-25"/>
                    <a:ext cx="342279" cy="432239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non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50000"/>
                      </a:lnSpc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zh-CN" sz="2400" i="1" kern="10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</m:ctrlPr>
                            </m:accPr>
                            <m:e>
                              <m:r>
                                <a:rPr lang="en-US" sz="2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  <m:t>𝑝</m:t>
                              </m:r>
                            </m:e>
                          </m:acc>
                        </m:oMath>
                      </m:oMathPara>
                    </a14:m>
                    <a:endParaRPr lang="zh-CN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  <a:p>
                    <a:pPr algn="ctr">
                      <a:lnSpc>
                        <a:spcPct val="150000"/>
                      </a:lnSpc>
                      <a:spcAft>
                        <a:spcPts val="0"/>
                      </a:spcAft>
                    </a:pPr>
                    <a:r>
                      <a:rPr lang="en-US" sz="24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 </a:t>
                    </a:r>
                    <a:endParaRPr lang="zh-CN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47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7865" y="-25"/>
                    <a:ext cx="342279" cy="43223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31"/>
                  <p:cNvSpPr txBox="1"/>
                  <p:nvPr/>
                </p:nvSpPr>
                <p:spPr>
                  <a:xfrm>
                    <a:off x="611927" y="20999"/>
                    <a:ext cx="429260" cy="43180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non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14:m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zh-CN" sz="24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lang="en-US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  <m:t>𝑣</m:t>
                            </m:r>
                          </m:e>
                        </m:acc>
                      </m:oMath>
                    </a14:m>
                    <a:r>
                      <a:rPr lang="en-US" sz="24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 </a:t>
                    </a:r>
                    <a:endParaRPr lang="zh-CN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:r>
                      <a:rPr lang="en-US" sz="24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 </a:t>
                    </a:r>
                    <a:endParaRPr lang="zh-CN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48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927" y="20999"/>
                    <a:ext cx="429260" cy="43180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31"/>
                  <p:cNvSpPr txBox="1"/>
                  <p:nvPr/>
                </p:nvSpPr>
                <p:spPr>
                  <a:xfrm>
                    <a:off x="0" y="20999"/>
                    <a:ext cx="361950" cy="43180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non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pitchFamily="2" charset="-122"/>
                            </a:rPr>
                            <m:t>𝛿𝜃</m:t>
                          </m:r>
                        </m:oMath>
                      </m:oMathPara>
                    </a14:m>
                    <a:endParaRPr lang="zh-CN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:r>
                      <a:rPr lang="en-US" sz="24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 </a:t>
                    </a:r>
                    <a:endParaRPr lang="zh-CN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:r>
                      <a:rPr lang="en-US" sz="24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 </a:t>
                    </a:r>
                    <a:endParaRPr lang="zh-CN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49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20999"/>
                    <a:ext cx="361950" cy="43180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31"/>
                  <p:cNvSpPr txBox="1"/>
                  <p:nvPr/>
                </p:nvSpPr>
                <p:spPr>
                  <a:xfrm>
                    <a:off x="885481" y="7200"/>
                    <a:ext cx="343535" cy="43180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non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sz="2400" i="1" kern="10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sz="24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宋体" panose="02010600030101010101" pitchFamily="2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宋体" panose="02010600030101010101" pitchFamily="2" charset="-122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zh-CN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:r>
                      <a:rPr lang="en-US" sz="24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 </a:t>
                    </a:r>
                    <a:endParaRPr lang="zh-CN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  <a:p>
                    <a:pPr algn="just">
                      <a:lnSpc>
                        <a:spcPct val="150000"/>
                      </a:lnSpc>
                      <a:spcAft>
                        <a:spcPts val="0"/>
                      </a:spcAft>
                    </a:pPr>
                    <a:r>
                      <a:rPr lang="en-US" sz="24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 </a:t>
                    </a:r>
                    <a:endParaRPr lang="zh-CN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50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481" y="7200"/>
                    <a:ext cx="343535" cy="43180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0960" y="408496"/>
              <a:ext cx="4667169" cy="13539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1"/>
                <p:cNvSpPr txBox="1"/>
                <p:nvPr/>
              </p:nvSpPr>
              <p:spPr>
                <a:xfrm>
                  <a:off x="4600800" y="21003"/>
                  <a:ext cx="645795" cy="43116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Pre>
                        <m:sPrePr>
                          <m:ctrlPr>
                            <a:rPr lang="zh-CN" sz="24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pitchFamily="2" charset="-122"/>
                            </a:rPr>
                          </m:ctrlPr>
                        </m:sPrePr>
                        <m:sub/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rPr>
                            <m:t>𝐺</m:t>
                          </m:r>
                        </m:sup>
                        <m:e>
                          <m:sSub>
                            <m:sSubPr>
                              <m:ctrlPr>
                                <a:rPr lang="zh-CN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宋体" panose="02010600030101010101" pitchFamily="2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zh-CN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e>
                      </m:sPre>
                    </m:oMath>
                  </a14:m>
                  <a:r>
                    <a:rPr lang="en-US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 </a:t>
                  </a:r>
                  <a:endParaRPr lang="zh-CN" sz="24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:r>
                    <a:rPr lang="en-US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 </a:t>
                  </a:r>
                  <a:endParaRPr lang="zh-CN" sz="24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35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0800" y="21003"/>
                  <a:ext cx="645795" cy="4311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1"/>
                <p:cNvSpPr txBox="1"/>
                <p:nvPr/>
              </p:nvSpPr>
              <p:spPr>
                <a:xfrm>
                  <a:off x="0" y="302400"/>
                  <a:ext cx="462915" cy="43053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sz="24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pitchFamily="2" charset="-122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pitchFamily="2" charset="-122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 </a:t>
                  </a:r>
                  <a:endParaRPr lang="zh-CN" sz="24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:r>
                    <a:rPr lang="en-US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 </a:t>
                  </a:r>
                  <a:endParaRPr lang="zh-CN" sz="24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36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02400"/>
                  <a:ext cx="462915" cy="43053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1"/>
                <p:cNvSpPr txBox="1"/>
                <p:nvPr/>
              </p:nvSpPr>
              <p:spPr>
                <a:xfrm>
                  <a:off x="3" y="583200"/>
                  <a:ext cx="466725" cy="43053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sz="24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pitchFamily="2" charset="-122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pitchFamily="2" charset="-122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 </a:t>
                  </a:r>
                  <a:endParaRPr lang="zh-CN" sz="24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:r>
                    <a:rPr lang="en-US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 </a:t>
                  </a:r>
                  <a:endParaRPr lang="zh-CN" sz="24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37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" y="583200"/>
                  <a:ext cx="466725" cy="43053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1"/>
                <p:cNvSpPr txBox="1"/>
                <p:nvPr/>
              </p:nvSpPr>
              <p:spPr>
                <a:xfrm>
                  <a:off x="0" y="1396800"/>
                  <a:ext cx="501650" cy="43053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sz="24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pitchFamily="2" charset="-122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pitchFamily="2" charset="-122"/>
                            </a:rPr>
                            <m:t>𝑀</m:t>
                          </m:r>
                        </m:sub>
                      </m:sSub>
                    </m:oMath>
                  </a14:m>
                  <a:r>
                    <a:rPr lang="en-US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 </a:t>
                  </a:r>
                  <a:endParaRPr lang="zh-CN" sz="24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:r>
                    <a:rPr lang="en-US" sz="2400">
                      <a:solidFill>
                        <a:schemeClr val="bg1"/>
                      </a:solidFill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 </a:t>
                  </a:r>
                  <a:endParaRPr lang="zh-CN" sz="24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38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396800"/>
                  <a:ext cx="501650" cy="43053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文本框 31"/>
            <p:cNvSpPr txBox="1"/>
            <p:nvPr/>
          </p:nvSpPr>
          <p:spPr>
            <a:xfrm>
              <a:off x="3" y="1000800"/>
              <a:ext cx="342265" cy="38798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sz="2400">
                  <a:solidFill>
                    <a:schemeClr val="bg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…</a:t>
              </a:r>
            </a:p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2400">
                  <a:solidFill>
                    <a:schemeClr val="bg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 </a:t>
              </a:r>
              <a:endParaRPr lang="zh-CN" sz="240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793630" y="2305055"/>
                <a:ext cx="6167394" cy="1380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zh-CN" altLang="en-US" sz="32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zh-CN" altLang="en-US" sz="32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  <m:r>
                        <a:rPr lang="zh-CN" altLang="en-US" sz="3200" i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sSup>
                        <m:sSupPr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  <m:sup>
                          <m:r>
                            <a:rPr lang="zh-CN" altLang="en-US" sz="32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zh-CN" altLang="en-US" sz="32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200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15+6</m:t>
                              </m:r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200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15+6</m:t>
                              </m:r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zh-CN" altLang="en-US" sz="32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en-US" altLang="zh-CN" sz="3200" i="1" dirty="0">
                  <a:solidFill>
                    <a:schemeClr val="bg1">
                      <a:lumMod val="9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3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en-US" sz="3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zh-CN" altLang="en-US" sz="3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  <m:sup>
                          <m:r>
                            <a:rPr lang="zh-CN" altLang="en-US" sz="3200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zh-CN" altLang="en-US" sz="3200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×3</m:t>
                          </m:r>
                        </m:sup>
                      </m:sSup>
                      <m:sSup>
                        <m:sSupPr>
                          <m:ctrlPr>
                            <a:rPr lang="zh-CN" alt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zh-CN" altLang="en-US" sz="3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zh-CN" altLang="en-US" sz="3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32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32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32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zh-CN" altLang="en-US" sz="32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sPre>
                        </m:e>
                        <m:sup>
                          <m:r>
                            <a:rPr lang="zh-CN" altLang="en-US" sz="3200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3×1</m:t>
                          </m:r>
                        </m:sup>
                      </m:sSup>
                      <m:r>
                        <a:rPr lang="zh-CN" altLang="en-US" sz="3200" i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zh-CN" altLang="en-US" sz="32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zh-CN" altLang="en-US" sz="32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30" y="2305055"/>
                <a:ext cx="6167394" cy="138057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772486" y="1638008"/>
            <a:ext cx="55194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800" kern="1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 </a:t>
            </a:r>
            <a:r>
              <a:rPr lang="zh-CN" altLang="en-US" sz="2800" kern="1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zh-CN" altLang="zh-CN" sz="2800" kern="1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路标点的所有视觉</a:t>
            </a:r>
            <a:r>
              <a:rPr lang="zh-CN" altLang="en-US" sz="2800" kern="1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误差为：</a:t>
            </a:r>
            <a:endParaRPr lang="zh-CN" altLang="en-US" dirty="0">
              <a:solidFill>
                <a:srgbClr val="5DB8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640102" y="6022895"/>
            <a:ext cx="2141052" cy="2501827"/>
            <a:chOff x="11894171" y="5471306"/>
            <a:chExt cx="2141052" cy="2501827"/>
          </a:xfrm>
        </p:grpSpPr>
        <p:sp>
          <p:nvSpPr>
            <p:cNvPr id="83" name="椭圆 82"/>
            <p:cNvSpPr/>
            <p:nvPr/>
          </p:nvSpPr>
          <p:spPr>
            <a:xfrm>
              <a:off x="13645790" y="6015502"/>
              <a:ext cx="243346" cy="2422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84" name="直接连接符 83"/>
            <p:cNvCxnSpPr>
              <a:stCxn id="60" idx="0"/>
              <a:endCxn id="83" idx="4"/>
            </p:cNvCxnSpPr>
            <p:nvPr/>
          </p:nvCxnSpPr>
          <p:spPr>
            <a:xfrm flipV="1">
              <a:off x="12905896" y="6257794"/>
              <a:ext cx="861567" cy="1715339"/>
            </a:xfrm>
            <a:prstGeom prst="line">
              <a:avLst/>
            </a:prstGeom>
            <a:ln w="9525"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>
              <a:stCxn id="61" idx="0"/>
              <a:endCxn id="83" idx="4"/>
            </p:cNvCxnSpPr>
            <p:nvPr/>
          </p:nvCxnSpPr>
          <p:spPr>
            <a:xfrm flipH="1" flipV="1">
              <a:off x="13767463" y="6257794"/>
              <a:ext cx="149812" cy="1715196"/>
            </a:xfrm>
            <a:prstGeom prst="line">
              <a:avLst/>
            </a:prstGeom>
            <a:ln w="9525"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>
              <a:stCxn id="59" idx="0"/>
              <a:endCxn id="83" idx="4"/>
            </p:cNvCxnSpPr>
            <p:nvPr/>
          </p:nvCxnSpPr>
          <p:spPr>
            <a:xfrm flipV="1">
              <a:off x="11894171" y="6257794"/>
              <a:ext cx="1873292" cy="1715339"/>
            </a:xfrm>
            <a:prstGeom prst="line">
              <a:avLst/>
            </a:prstGeom>
            <a:ln w="9525"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87" name="矩形 86"/>
            <p:cNvSpPr/>
            <p:nvPr/>
          </p:nvSpPr>
          <p:spPr>
            <a:xfrm>
              <a:off x="13152876" y="6666927"/>
              <a:ext cx="145375" cy="1443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13419854" y="6725379"/>
              <a:ext cx="145375" cy="1443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13754765" y="6748427"/>
              <a:ext cx="145375" cy="1443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31"/>
                <p:cNvSpPr txBox="1"/>
                <p:nvPr/>
              </p:nvSpPr>
              <p:spPr>
                <a:xfrm>
                  <a:off x="13507447" y="5471306"/>
                  <a:ext cx="527776" cy="71423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200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20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sz="20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98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07447" y="5471306"/>
                  <a:ext cx="527776" cy="71423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2" name="组合 121"/>
          <p:cNvGrpSpPr/>
          <p:nvPr/>
        </p:nvGrpSpPr>
        <p:grpSpPr>
          <a:xfrm>
            <a:off x="9036137" y="6371732"/>
            <a:ext cx="6465952" cy="3214827"/>
            <a:chOff x="10820294" y="4852736"/>
            <a:chExt cx="6465952" cy="3214827"/>
          </a:xfrm>
        </p:grpSpPr>
        <p:sp>
          <p:nvSpPr>
            <p:cNvPr id="57" name="圆角矩形 56"/>
            <p:cNvSpPr/>
            <p:nvPr/>
          </p:nvSpPr>
          <p:spPr>
            <a:xfrm>
              <a:off x="10820294" y="6727892"/>
              <a:ext cx="6348428" cy="1298767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1225563" y="7005886"/>
              <a:ext cx="374046" cy="37404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12237272" y="7005726"/>
              <a:ext cx="373973" cy="37397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3248997" y="7005726"/>
              <a:ext cx="373973" cy="37397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14260376" y="7005583"/>
              <a:ext cx="373973" cy="37397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15270946" y="7005886"/>
              <a:ext cx="373973" cy="37397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16282858" y="7005886"/>
              <a:ext cx="373973" cy="37397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31"/>
                <p:cNvSpPr txBox="1"/>
                <p:nvPr/>
              </p:nvSpPr>
              <p:spPr>
                <a:xfrm>
                  <a:off x="11178279" y="7306838"/>
                  <a:ext cx="546738" cy="71739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200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sz="200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sz="2000" kern="1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64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8279" y="7306838"/>
                  <a:ext cx="546738" cy="71739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/>
                <p:cNvSpPr txBox="1"/>
                <p:nvPr/>
              </p:nvSpPr>
              <p:spPr>
                <a:xfrm>
                  <a:off x="16060483" y="7266419"/>
                  <a:ext cx="919657" cy="715289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200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sz="200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zh-CN" sz="20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宋体" panose="02010600030101010101" pitchFamily="2" charset="-122"/>
                                  </a:rPr>
                                  <m:t>𝐼𝑀𝑈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宋体" panose="02010600030101010101" pitchFamily="2" charset="-122"/>
                                  </a:rPr>
                                  <m:t>5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sz="20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65" name="文本框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0483" y="7266419"/>
                  <a:ext cx="919657" cy="71528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矩形 69"/>
            <p:cNvSpPr/>
            <p:nvPr/>
          </p:nvSpPr>
          <p:spPr>
            <a:xfrm>
              <a:off x="15888034" y="7115486"/>
              <a:ext cx="145375" cy="1453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16123733" y="5096377"/>
              <a:ext cx="144322" cy="145375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2" name="文本框 42"/>
            <p:cNvSpPr txBox="1"/>
            <p:nvPr/>
          </p:nvSpPr>
          <p:spPr>
            <a:xfrm>
              <a:off x="16277503" y="4852736"/>
              <a:ext cx="805885" cy="60257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2000" kern="100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IMU</a:t>
              </a:r>
              <a:endParaRPr lang="zh-CN" sz="2000" dirty="0">
                <a:solidFill>
                  <a:schemeClr val="bg1">
                    <a:lumMod val="9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>
              <a:cxnSpLocks/>
              <a:stCxn id="62" idx="6"/>
              <a:endCxn id="63" idx="2"/>
            </p:cNvCxnSpPr>
            <p:nvPr/>
          </p:nvCxnSpPr>
          <p:spPr>
            <a:xfrm>
              <a:off x="15644919" y="7192447"/>
              <a:ext cx="637939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矩形 79"/>
            <p:cNvSpPr/>
            <p:nvPr/>
          </p:nvSpPr>
          <p:spPr>
            <a:xfrm>
              <a:off x="16123363" y="5485977"/>
              <a:ext cx="144322" cy="1443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文本框 42"/>
            <p:cNvSpPr txBox="1"/>
            <p:nvPr/>
          </p:nvSpPr>
          <p:spPr>
            <a:xfrm>
              <a:off x="16326558" y="5243347"/>
              <a:ext cx="959688" cy="60151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2000" kern="100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Visual</a:t>
              </a:r>
              <a:endParaRPr lang="zh-CN" sz="2000" dirty="0">
                <a:solidFill>
                  <a:schemeClr val="bg1">
                    <a:lumMod val="9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0" name="文本框 42"/>
            <p:cNvSpPr txBox="1"/>
            <p:nvPr/>
          </p:nvSpPr>
          <p:spPr>
            <a:xfrm>
              <a:off x="16313858" y="5636144"/>
              <a:ext cx="707914" cy="60046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2000" kern="100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Tbc</a:t>
              </a:r>
              <a:endParaRPr lang="zh-CN" sz="2000" dirty="0">
                <a:solidFill>
                  <a:schemeClr val="bg1">
                    <a:lumMod val="9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16123363" y="5874605"/>
              <a:ext cx="145375" cy="1443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31"/>
                <p:cNvSpPr txBox="1"/>
                <p:nvPr/>
              </p:nvSpPr>
              <p:spPr>
                <a:xfrm>
                  <a:off x="14226916" y="7329736"/>
                  <a:ext cx="546738" cy="71739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200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sz="200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sz="2000" kern="1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02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6916" y="7329736"/>
                  <a:ext cx="546738" cy="71739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31"/>
                <p:cNvSpPr txBox="1"/>
                <p:nvPr/>
              </p:nvSpPr>
              <p:spPr>
                <a:xfrm>
                  <a:off x="13197943" y="7317377"/>
                  <a:ext cx="546738" cy="71739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200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sz="200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sz="2000" kern="1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03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7943" y="7317377"/>
                  <a:ext cx="546738" cy="71739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31"/>
                <p:cNvSpPr txBox="1"/>
                <p:nvPr/>
              </p:nvSpPr>
              <p:spPr>
                <a:xfrm>
                  <a:off x="15257739" y="7350168"/>
                  <a:ext cx="546738" cy="71739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200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sz="200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sz="2000" kern="1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04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57739" y="7350168"/>
                  <a:ext cx="546738" cy="71739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31"/>
                <p:cNvSpPr txBox="1"/>
                <p:nvPr/>
              </p:nvSpPr>
              <p:spPr>
                <a:xfrm>
                  <a:off x="12205939" y="7325120"/>
                  <a:ext cx="546738" cy="71739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200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zh-CN" altLang="en-US" sz="200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sz="2000" kern="1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05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05939" y="7325120"/>
                  <a:ext cx="546738" cy="71739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9" name="组合 118"/>
          <p:cNvGrpSpPr/>
          <p:nvPr/>
        </p:nvGrpSpPr>
        <p:grpSpPr>
          <a:xfrm>
            <a:off x="10633131" y="8046419"/>
            <a:ext cx="995584" cy="482979"/>
            <a:chOff x="12417288" y="6527423"/>
            <a:chExt cx="995584" cy="482979"/>
          </a:xfrm>
        </p:grpSpPr>
        <p:sp>
          <p:nvSpPr>
            <p:cNvPr id="106" name="任意多边形 105"/>
            <p:cNvSpPr/>
            <p:nvPr/>
          </p:nvSpPr>
          <p:spPr>
            <a:xfrm>
              <a:off x="12417288" y="6599584"/>
              <a:ext cx="995584" cy="410818"/>
            </a:xfrm>
            <a:custGeom>
              <a:avLst/>
              <a:gdLst>
                <a:gd name="connsiteX0" fmla="*/ 0 w 1033670"/>
                <a:gd name="connsiteY0" fmla="*/ 410818 h 410818"/>
                <a:gd name="connsiteX1" fmla="*/ 503583 w 1033670"/>
                <a:gd name="connsiteY1" fmla="*/ 0 h 410818"/>
                <a:gd name="connsiteX2" fmla="*/ 1033670 w 1033670"/>
                <a:gd name="connsiteY2" fmla="*/ 410818 h 41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3670" h="410818">
                  <a:moveTo>
                    <a:pt x="0" y="410818"/>
                  </a:moveTo>
                  <a:cubicBezTo>
                    <a:pt x="165652" y="205409"/>
                    <a:pt x="331305" y="0"/>
                    <a:pt x="503583" y="0"/>
                  </a:cubicBezTo>
                  <a:cubicBezTo>
                    <a:pt x="675861" y="0"/>
                    <a:pt x="854765" y="205409"/>
                    <a:pt x="1033670" y="410818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115"/>
            <p:cNvSpPr/>
            <p:nvPr/>
          </p:nvSpPr>
          <p:spPr>
            <a:xfrm>
              <a:off x="12842392" y="6527423"/>
              <a:ext cx="145375" cy="1443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11624523" y="8041391"/>
            <a:ext cx="1033670" cy="482979"/>
            <a:chOff x="13408680" y="6522395"/>
            <a:chExt cx="1033670" cy="482979"/>
          </a:xfrm>
        </p:grpSpPr>
        <p:sp>
          <p:nvSpPr>
            <p:cNvPr id="107" name="任意多边形 106"/>
            <p:cNvSpPr/>
            <p:nvPr/>
          </p:nvSpPr>
          <p:spPr>
            <a:xfrm>
              <a:off x="13408680" y="6594556"/>
              <a:ext cx="1033670" cy="410818"/>
            </a:xfrm>
            <a:custGeom>
              <a:avLst/>
              <a:gdLst>
                <a:gd name="connsiteX0" fmla="*/ 0 w 1033670"/>
                <a:gd name="connsiteY0" fmla="*/ 410818 h 410818"/>
                <a:gd name="connsiteX1" fmla="*/ 503583 w 1033670"/>
                <a:gd name="connsiteY1" fmla="*/ 0 h 410818"/>
                <a:gd name="connsiteX2" fmla="*/ 1033670 w 1033670"/>
                <a:gd name="connsiteY2" fmla="*/ 410818 h 41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3670" h="410818">
                  <a:moveTo>
                    <a:pt x="0" y="410818"/>
                  </a:moveTo>
                  <a:cubicBezTo>
                    <a:pt x="165652" y="205409"/>
                    <a:pt x="331305" y="0"/>
                    <a:pt x="503583" y="0"/>
                  </a:cubicBezTo>
                  <a:cubicBezTo>
                    <a:pt x="675861" y="0"/>
                    <a:pt x="854765" y="205409"/>
                    <a:pt x="1033670" y="410818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/>
            <p:cNvSpPr/>
            <p:nvPr/>
          </p:nvSpPr>
          <p:spPr>
            <a:xfrm>
              <a:off x="13835364" y="6522395"/>
              <a:ext cx="145375" cy="1443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10614087" y="8896556"/>
            <a:ext cx="2031983" cy="480737"/>
            <a:chOff x="12398244" y="7377560"/>
            <a:chExt cx="2031983" cy="480737"/>
          </a:xfrm>
        </p:grpSpPr>
        <p:sp>
          <p:nvSpPr>
            <p:cNvPr id="108" name="任意多边形 107"/>
            <p:cNvSpPr/>
            <p:nvPr/>
          </p:nvSpPr>
          <p:spPr>
            <a:xfrm rot="10800000">
              <a:off x="12398244" y="7377560"/>
              <a:ext cx="2031983" cy="410818"/>
            </a:xfrm>
            <a:custGeom>
              <a:avLst/>
              <a:gdLst>
                <a:gd name="connsiteX0" fmla="*/ 0 w 1033670"/>
                <a:gd name="connsiteY0" fmla="*/ 410818 h 410818"/>
                <a:gd name="connsiteX1" fmla="*/ 503583 w 1033670"/>
                <a:gd name="connsiteY1" fmla="*/ 0 h 410818"/>
                <a:gd name="connsiteX2" fmla="*/ 1033670 w 1033670"/>
                <a:gd name="connsiteY2" fmla="*/ 410818 h 41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3670" h="410818">
                  <a:moveTo>
                    <a:pt x="0" y="410818"/>
                  </a:moveTo>
                  <a:cubicBezTo>
                    <a:pt x="165652" y="205409"/>
                    <a:pt x="331305" y="0"/>
                    <a:pt x="503583" y="0"/>
                  </a:cubicBezTo>
                  <a:cubicBezTo>
                    <a:pt x="675861" y="0"/>
                    <a:pt x="854765" y="205409"/>
                    <a:pt x="1033670" y="410818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13377627" y="7713975"/>
              <a:ext cx="145375" cy="1443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24" name="椭圆 123"/>
          <p:cNvSpPr/>
          <p:nvPr/>
        </p:nvSpPr>
        <p:spPr>
          <a:xfrm>
            <a:off x="1737170" y="2808187"/>
            <a:ext cx="3093870" cy="941607"/>
          </a:xfrm>
          <a:prstGeom prst="ellipse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/>
          <p:cNvGrpSpPr/>
          <p:nvPr/>
        </p:nvGrpSpPr>
        <p:grpSpPr>
          <a:xfrm>
            <a:off x="772722" y="5686125"/>
            <a:ext cx="7639005" cy="3424608"/>
            <a:chOff x="772722" y="5686125"/>
            <a:chExt cx="7639005" cy="3424608"/>
          </a:xfrm>
        </p:grpSpPr>
        <p:sp>
          <p:nvSpPr>
            <p:cNvPr id="123" name="矩形 122"/>
            <p:cNvSpPr/>
            <p:nvPr/>
          </p:nvSpPr>
          <p:spPr>
            <a:xfrm>
              <a:off x="793630" y="5686125"/>
              <a:ext cx="5086470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kern="100" dirty="0">
                  <a:solidFill>
                    <a:srgbClr val="5DB8F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将 </a:t>
              </a:r>
              <a:r>
                <a:rPr lang="en-US" altLang="zh-CN" sz="2800" kern="100" dirty="0">
                  <a:solidFill>
                    <a:srgbClr val="5DB8F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 </a:t>
              </a:r>
              <a:r>
                <a:rPr lang="zh-CN" altLang="en-US" sz="2800" kern="100" dirty="0">
                  <a:solidFill>
                    <a:srgbClr val="5DB8F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投影到 </a:t>
              </a:r>
              <a:r>
                <a:rPr lang="en-US" altLang="zh-CN" sz="2800" kern="100" dirty="0">
                  <a:solidFill>
                    <a:srgbClr val="5DB8F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H</a:t>
              </a:r>
              <a:r>
                <a:rPr lang="en-US" altLang="zh-CN" sz="2800" kern="100" baseline="-25000" dirty="0">
                  <a:solidFill>
                    <a:srgbClr val="5DB8F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f </a:t>
              </a:r>
              <a:r>
                <a:rPr lang="zh-CN" altLang="en-US" sz="2800" kern="100" dirty="0">
                  <a:solidFill>
                    <a:srgbClr val="5DB8F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的左零空间，相当于对路标点进行边缘化，将边缘化约束来优化共视帧。</a:t>
              </a:r>
              <a:endParaRPr lang="zh-CN" altLang="en-US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矩形 124"/>
                <p:cNvSpPr/>
                <p:nvPr/>
              </p:nvSpPr>
              <p:spPr>
                <a:xfrm>
                  <a:off x="772722" y="7473938"/>
                  <a:ext cx="7639005" cy="16367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en-US" sz="320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en-US" sz="32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32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zh-CN" altLang="en-US" sz="3200" i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zh-CN" altLang="en-US" sz="32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3200" i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32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zh-CN" altLang="en-US" sz="3200" i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sSub>
                                  <m:sSubPr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3200" i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×1</m:t>
                            </m:r>
                          </m:sup>
                        </m:sSup>
                        <m:r>
                          <a:rPr lang="zh-CN" altLang="en-US" sz="3200" i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zh-CN" altLang="en-US" sz="32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zh-CN" altLang="en-US" sz="3200" i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zh-CN" altLang="en-US" sz="32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zh-CN" altLang="en-US" sz="32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32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zh-CN" altLang="en-US" sz="3200" i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32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zh-CN" altLang="en-US" sz="3200" i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×1</m:t>
                            </m:r>
                          </m:sup>
                        </m:sSup>
                        <m:r>
                          <a:rPr lang="zh-CN" altLang="en-US" sz="3200" i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≅</m:t>
                        </m:r>
                        <m:limLow>
                          <m:limLowPr>
                            <m:ctrlPr>
                              <a:rPr lang="zh-CN" altLang="en-US" sz="3200" i="1" smtClean="0">
                                <a:solidFill>
                                  <a:srgbClr val="FF3B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zh-CN" altLang="en-US" sz="3200" i="1">
                                    <a:solidFill>
                                      <a:srgbClr val="FF3B5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sSup>
                                  <m:sSupPr>
                                    <m:ctrlPr>
                                      <a:rPr lang="zh-CN" altLang="en-US" sz="3200" i="1">
                                        <a:solidFill>
                                          <a:srgbClr val="FF3B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3200" i="0">
                                        <a:solidFill>
                                          <a:srgbClr val="FF3B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zh-CN" altLang="en-US" sz="3200" i="1">
                                        <a:solidFill>
                                          <a:srgbClr val="FF3B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sz="3200" i="1">
                                        <a:solidFill>
                                          <a:srgbClr val="FF3B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zh-CN" altLang="en-US" sz="3200" i="1">
                                            <a:solidFill>
                                              <a:srgbClr val="FF3B5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3200" i="1">
                                            <a:solidFill>
                                              <a:srgbClr val="FF3B5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zh-CN" altLang="en-US" sz="3200" i="1">
                                            <a:solidFill>
                                              <a:srgbClr val="FF3B5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zh-CN" altLang="en-US" sz="3200" i="0">
                                        <a:solidFill>
                                          <a:srgbClr val="FF3B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sz="3200" i="1">
                                        <a:solidFill>
                                          <a:srgbClr val="FF3B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zh-CN" altLang="en-US" sz="3200" i="0">
                                        <a:solidFill>
                                          <a:srgbClr val="FF3B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d>
                                      <m:dPr>
                                        <m:ctrlPr>
                                          <a:rPr lang="zh-CN" altLang="en-US" sz="3200" i="1">
                                            <a:solidFill>
                                              <a:srgbClr val="FF3B5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3200" i="0">
                                            <a:solidFill>
                                              <a:srgbClr val="FF3B5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15+6</m:t>
                                        </m:r>
                                        <m:r>
                                          <a:rPr lang="zh-CN" altLang="en-US" sz="3200" i="1">
                                            <a:solidFill>
                                              <a:srgbClr val="FF3B5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zh-CN" altLang="en-US" sz="3200" i="1">
                                    <a:solidFill>
                                      <a:srgbClr val="FF3B5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3200" i="1">
                                    <a:solidFill>
                                      <a:srgbClr val="FF3B57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zh-CN" altLang="en-US" sz="3200" i="0">
                                    <a:solidFill>
                                      <a:srgbClr val="FF3B57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  <m:sSup>
                          <m:sSupPr>
                            <m:ctrlPr>
                              <a:rPr lang="zh-CN" altLang="en-US" sz="32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zh-CN" altLang="en-US" sz="32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32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zh-CN" altLang="en-US" sz="32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3200" i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15+6</m:t>
                                </m:r>
                                <m:r>
                                  <a:rPr lang="zh-CN" altLang="en-US" sz="32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  <m:r>
                              <a:rPr lang="zh-CN" altLang="en-US" sz="3200" i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×1</m:t>
                            </m:r>
                          </m:sup>
                        </m:sSup>
                        <m:r>
                          <a:rPr lang="zh-CN" altLang="en-US" sz="3200" i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limLow>
                          <m:limLowPr>
                            <m:ctrlPr>
                              <a:rPr lang="zh-CN" altLang="en-US" sz="32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zh-CN" altLang="en-US" sz="32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sSup>
                                  <m:sSupPr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3200" i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zh-CN" altLang="en-US" sz="3200" i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zh-CN" altLang="en-US" sz="3200" i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×1</m:t>
                                    </m:r>
                                  </m:sup>
                                </m:sSup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zh-CN" altLang="en-US" sz="32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32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zh-CN" altLang="en-US" sz="3200" i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oMath>
                    </m:oMathPara>
                  </a14:m>
                  <a:endParaRPr lang="zh-CN" altLang="en-US" sz="32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矩形 1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722" y="7473938"/>
                  <a:ext cx="7639005" cy="1636795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148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>
                <a:solidFill>
                  <a:schemeClr val="bg1">
                    <a:lumMod val="95000"/>
                    <a:alpha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/>
              <a:t>22</a:t>
            </a:fld>
            <a:endParaRPr kumimoji="1" lang="zh-CN" altLang="en-US">
              <a:solidFill>
                <a:schemeClr val="bg1">
                  <a:lumMod val="95000"/>
                  <a:alpha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ROVIO</a:t>
            </a:r>
            <a:endParaRPr lang="zh-CN" altLang="en-US" sz="3200" dirty="0"/>
          </a:p>
        </p:txBody>
      </p:sp>
      <p:grpSp>
        <p:nvGrpSpPr>
          <p:cNvPr id="140" name="画布 23"/>
          <p:cNvGrpSpPr/>
          <p:nvPr/>
        </p:nvGrpSpPr>
        <p:grpSpPr>
          <a:xfrm>
            <a:off x="7235025" y="601864"/>
            <a:ext cx="10513556" cy="8255408"/>
            <a:chOff x="0" y="0"/>
            <a:chExt cx="5274310" cy="4141470"/>
          </a:xfrm>
        </p:grpSpPr>
        <p:sp>
          <p:nvSpPr>
            <p:cNvPr id="141" name="矩形 140"/>
            <p:cNvSpPr/>
            <p:nvPr/>
          </p:nvSpPr>
          <p:spPr>
            <a:xfrm>
              <a:off x="0" y="0"/>
              <a:ext cx="5274310" cy="4141470"/>
            </a:xfrm>
            <a:prstGeom prst="rect">
              <a:avLst/>
            </a:prstGeom>
          </p:spPr>
        </p:sp>
        <p:pic>
          <p:nvPicPr>
            <p:cNvPr id="142" name="图片 14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89965" y="80683"/>
              <a:ext cx="4588975" cy="4040841"/>
            </a:xfrm>
            <a:prstGeom prst="rect">
              <a:avLst/>
            </a:prstGeom>
          </p:spPr>
        </p:pic>
        <p:sp>
          <p:nvSpPr>
            <p:cNvPr id="143" name="文本框 24"/>
            <p:cNvSpPr txBox="1"/>
            <p:nvPr/>
          </p:nvSpPr>
          <p:spPr>
            <a:xfrm>
              <a:off x="571500" y="3435725"/>
              <a:ext cx="826994" cy="41013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sz="2400" b="1" kern="10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①</a:t>
              </a:r>
              <a:endParaRPr 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44" name="文本框 24"/>
            <p:cNvSpPr txBox="1"/>
            <p:nvPr/>
          </p:nvSpPr>
          <p:spPr>
            <a:xfrm>
              <a:off x="543070" y="1665900"/>
              <a:ext cx="826770" cy="4095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sz="2400" b="1" kern="100"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②</a:t>
              </a:r>
              <a:endParaRPr 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45" name="文本框 24"/>
            <p:cNvSpPr txBox="1"/>
            <p:nvPr/>
          </p:nvSpPr>
          <p:spPr>
            <a:xfrm>
              <a:off x="571500" y="280853"/>
              <a:ext cx="826770" cy="4089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sz="2400" b="1" kern="100"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④</a:t>
              </a:r>
              <a:endParaRPr 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46" name="文本框 24"/>
            <p:cNvSpPr txBox="1"/>
            <p:nvPr/>
          </p:nvSpPr>
          <p:spPr>
            <a:xfrm>
              <a:off x="4026084" y="879247"/>
              <a:ext cx="826770" cy="4089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sz="2400" b="1" kern="100"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⑥</a:t>
              </a:r>
              <a:endParaRPr 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47" name="文本框 24"/>
            <p:cNvSpPr txBox="1"/>
            <p:nvPr/>
          </p:nvSpPr>
          <p:spPr>
            <a:xfrm>
              <a:off x="4039306" y="2553406"/>
              <a:ext cx="826770" cy="4083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sz="2400" b="1" kern="100"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⑧</a:t>
              </a:r>
              <a:endParaRPr 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48" name="文本框 24"/>
            <p:cNvSpPr txBox="1"/>
            <p:nvPr/>
          </p:nvSpPr>
          <p:spPr>
            <a:xfrm>
              <a:off x="4026084" y="240512"/>
              <a:ext cx="826770" cy="40767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sz="2400" b="1" kern="100" dirty="0"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⑤</a:t>
              </a:r>
              <a:endParaRPr lang="zh-CN" sz="24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49" name="文本框 24"/>
            <p:cNvSpPr txBox="1"/>
            <p:nvPr/>
          </p:nvSpPr>
          <p:spPr>
            <a:xfrm>
              <a:off x="4052752" y="1800371"/>
              <a:ext cx="826770" cy="40767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sz="2400" b="1" kern="100"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⑦</a:t>
              </a:r>
              <a:endParaRPr 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50" name="文本框 24"/>
            <p:cNvSpPr txBox="1"/>
            <p:nvPr/>
          </p:nvSpPr>
          <p:spPr>
            <a:xfrm>
              <a:off x="571724" y="852353"/>
              <a:ext cx="826770" cy="40703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sz="2400" b="1" kern="100" dirty="0"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③</a:t>
              </a:r>
              <a:r>
                <a:rPr lang="en-US" sz="24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 </a:t>
              </a:r>
              <a:endParaRPr lang="zh-CN" sz="24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51" name="文本框 24"/>
            <p:cNvSpPr txBox="1"/>
            <p:nvPr/>
          </p:nvSpPr>
          <p:spPr>
            <a:xfrm>
              <a:off x="543070" y="2566853"/>
              <a:ext cx="826770" cy="40703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sz="2400" b="1" kern="100"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⑨</a:t>
              </a:r>
              <a:endParaRPr 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52" name="矩形 151"/>
          <p:cNvSpPr/>
          <p:nvPr/>
        </p:nvSpPr>
        <p:spPr>
          <a:xfrm>
            <a:off x="1469119" y="1520029"/>
            <a:ext cx="635381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流程：</a:t>
            </a:r>
            <a:endParaRPr lang="en-US" altLang="zh-CN" sz="2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IMU</a:t>
            </a:r>
            <a:r>
              <a:rPr lang="zh-CN" altLang="en-US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endParaRPr lang="en-US" altLang="zh-CN" sz="2400" dirty="0">
              <a:solidFill>
                <a:srgbClr val="5DB8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视觉更新</a:t>
            </a:r>
            <a:endParaRPr lang="en-US" altLang="zh-CN" sz="2400" dirty="0">
              <a:solidFill>
                <a:srgbClr val="5DB8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4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IEKF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相机模型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像素坐标校正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光度误差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4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Patch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提取及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Warp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路标点质量评价及维护</a:t>
            </a:r>
          </a:p>
        </p:txBody>
      </p:sp>
      <p:sp>
        <p:nvSpPr>
          <p:cNvPr id="155" name="矩形 154"/>
          <p:cNvSpPr/>
          <p:nvPr/>
        </p:nvSpPr>
        <p:spPr>
          <a:xfrm>
            <a:off x="125130" y="8911062"/>
            <a:ext cx="102269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[1] M. </a:t>
            </a:r>
            <a:r>
              <a:rPr lang="en-US" altLang="zh-CN" sz="14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Bloesch</a:t>
            </a:r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  <a:r>
              <a:rPr lang="en-US" altLang="zh-CN" sz="14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IEKF</a:t>
            </a:r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-based visual-inertial </a:t>
            </a:r>
            <a:r>
              <a:rPr lang="en-US" altLang="zh-CN" sz="14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odometry</a:t>
            </a:r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using direct photometric feedback. 2017.</a:t>
            </a:r>
          </a:p>
          <a:p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[2] M. </a:t>
            </a:r>
            <a:r>
              <a:rPr lang="en-US" altLang="zh-CN" sz="14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Bloesch</a:t>
            </a:r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Robust visual inertial </a:t>
            </a:r>
            <a:r>
              <a:rPr lang="en-US" altLang="zh-CN" sz="14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odometry</a:t>
            </a:r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using a direct </a:t>
            </a:r>
            <a:r>
              <a:rPr lang="en-US" altLang="zh-CN" sz="14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ekf</a:t>
            </a:r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-based approach. 2015. IEEE.</a:t>
            </a:r>
          </a:p>
          <a:p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[3] M. </a:t>
            </a:r>
            <a:r>
              <a:rPr lang="en-US" altLang="zh-CN" sz="14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Bloesch</a:t>
            </a:r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A primer on the differential calculus of </a:t>
            </a:r>
            <a:r>
              <a:rPr lang="en-US" altLang="zh-CN" sz="14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3d</a:t>
            </a:r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orientations. 2016. </a:t>
            </a:r>
            <a:r>
              <a:rPr lang="en-US" altLang="zh-CN" sz="14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arXiv</a:t>
            </a:r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[4] C. Forster. On-manifold </a:t>
            </a:r>
            <a:r>
              <a:rPr lang="en-US" altLang="zh-CN" sz="14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preintegration</a:t>
            </a:r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for real-time visual-inertial </a:t>
            </a:r>
            <a:r>
              <a:rPr lang="en-US" altLang="zh-CN" sz="14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odometry</a:t>
            </a:r>
            <a:r>
              <a:rPr lang="en-US" altLang="zh-CN" sz="14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2017.</a:t>
            </a:r>
          </a:p>
        </p:txBody>
      </p:sp>
      <p:cxnSp>
        <p:nvCxnSpPr>
          <p:cNvPr id="156" name="直接连接符 155"/>
          <p:cNvCxnSpPr/>
          <p:nvPr/>
        </p:nvCxnSpPr>
        <p:spPr>
          <a:xfrm>
            <a:off x="0" y="8737015"/>
            <a:ext cx="40977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F172249-9448-43A1-BFED-E54212E5B0F3}"/>
              </a:ext>
            </a:extLst>
          </p:cNvPr>
          <p:cNvGrpSpPr/>
          <p:nvPr/>
        </p:nvGrpSpPr>
        <p:grpSpPr>
          <a:xfrm>
            <a:off x="3300413" y="2327747"/>
            <a:ext cx="8875545" cy="6090609"/>
            <a:chOff x="3300413" y="2914013"/>
            <a:chExt cx="8875545" cy="5505353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7780EB7-7522-4C6E-AEF0-3DA72FDC3CC2}"/>
                </a:ext>
              </a:extLst>
            </p:cNvPr>
            <p:cNvSpPr/>
            <p:nvPr/>
          </p:nvSpPr>
          <p:spPr>
            <a:xfrm>
              <a:off x="9418083" y="7986575"/>
              <a:ext cx="2757875" cy="432791"/>
            </a:xfrm>
            <a:prstGeom prst="rect">
              <a:avLst/>
            </a:prstGeom>
            <a:solidFill>
              <a:srgbClr val="5DB8F6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EC9550B2-11F6-4806-9BF3-6CE87FEE5597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3300413" y="2914013"/>
              <a:ext cx="6117670" cy="528895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6F9A61B-BF45-4288-BB35-25CDC64649E8}"/>
              </a:ext>
            </a:extLst>
          </p:cNvPr>
          <p:cNvGrpSpPr/>
          <p:nvPr/>
        </p:nvGrpSpPr>
        <p:grpSpPr>
          <a:xfrm>
            <a:off x="3300413" y="2943099"/>
            <a:ext cx="8875545" cy="2007013"/>
            <a:chOff x="3300413" y="2845075"/>
            <a:chExt cx="8875545" cy="181415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FA39863-CE0D-4386-966C-7891E7522370}"/>
                </a:ext>
              </a:extLst>
            </p:cNvPr>
            <p:cNvSpPr/>
            <p:nvPr/>
          </p:nvSpPr>
          <p:spPr>
            <a:xfrm>
              <a:off x="9418083" y="3969368"/>
              <a:ext cx="2757875" cy="689863"/>
            </a:xfrm>
            <a:prstGeom prst="rect">
              <a:avLst/>
            </a:prstGeom>
            <a:solidFill>
              <a:srgbClr val="5DB8F6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D687E164-0B67-4225-8856-6144AB8F119F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3300413" y="2845075"/>
              <a:ext cx="6117670" cy="146922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555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16E6C8-CBFC-45D1-AAF3-82A1EDC49E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9F7E4B4-FE43-4C9F-9EDF-E6FA77ADD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065" y="1950201"/>
            <a:ext cx="5141279" cy="4117624"/>
          </a:xfrm>
          <a:prstGeom prst="rect">
            <a:avLst/>
          </a:prstGeom>
        </p:spPr>
      </p:pic>
      <p:sp>
        <p:nvSpPr>
          <p:cNvPr id="19" name="标题 16">
            <a:extLst>
              <a:ext uri="{FF2B5EF4-FFF2-40B4-BE49-F238E27FC236}">
                <a16:creationId xmlns:a16="http://schemas.microsoft.com/office/drawing/2014/main" id="{A6321A35-5D7D-44FE-991E-5364B89A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834" y="879288"/>
            <a:ext cx="3093870" cy="388038"/>
          </a:xfrm>
        </p:spPr>
        <p:txBody>
          <a:bodyPr>
            <a:noAutofit/>
          </a:bodyPr>
          <a:lstStyle/>
          <a:p>
            <a:r>
              <a:rPr kumimoji="1" lang="en-US" altLang="zh-CN" sz="3200" dirty="0"/>
              <a:t>ROVIO</a:t>
            </a:r>
            <a:endParaRPr kumimoji="1" lang="zh-CN" altLang="en-US" sz="32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F75F98B-C5C1-441F-B7D1-04B73EBE1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654" y="1950201"/>
            <a:ext cx="7236315" cy="6267936"/>
          </a:xfrm>
          <a:prstGeom prst="rect">
            <a:avLst/>
          </a:prstGeom>
        </p:spPr>
      </p:pic>
      <p:sp>
        <p:nvSpPr>
          <p:cNvPr id="21" name="标题 16">
            <a:extLst>
              <a:ext uri="{FF2B5EF4-FFF2-40B4-BE49-F238E27FC236}">
                <a16:creationId xmlns:a16="http://schemas.microsoft.com/office/drawing/2014/main" id="{3531FE05-9DEB-4768-9FEE-154E9FDE8092}"/>
              </a:ext>
            </a:extLst>
          </p:cNvPr>
          <p:cNvSpPr txBox="1">
            <a:spLocks/>
          </p:cNvSpPr>
          <p:nvPr/>
        </p:nvSpPr>
        <p:spPr>
          <a:xfrm>
            <a:off x="3910876" y="8476630"/>
            <a:ext cx="3093870" cy="388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algn="ctr"/>
            <a:r>
              <a:rPr kumimoji="1" lang="zh-CN" altLang="en-US" sz="3200" dirty="0">
                <a:solidFill>
                  <a:schemeClr val="bg1">
                    <a:lumMod val="85000"/>
                  </a:schemeClr>
                </a:solidFill>
              </a:rPr>
              <a:t>光度误差</a:t>
            </a:r>
          </a:p>
        </p:txBody>
      </p:sp>
      <p:sp>
        <p:nvSpPr>
          <p:cNvPr id="22" name="标题 16">
            <a:extLst>
              <a:ext uri="{FF2B5EF4-FFF2-40B4-BE49-F238E27FC236}">
                <a16:creationId xmlns:a16="http://schemas.microsoft.com/office/drawing/2014/main" id="{4AC133EF-ECAE-4C55-B7DE-0326A6542492}"/>
              </a:ext>
            </a:extLst>
          </p:cNvPr>
          <p:cNvSpPr txBox="1">
            <a:spLocks/>
          </p:cNvSpPr>
          <p:nvPr/>
        </p:nvSpPr>
        <p:spPr>
          <a:xfrm>
            <a:off x="9762947" y="6172200"/>
            <a:ext cx="7653516" cy="2687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algn="just"/>
            <a:r>
              <a:rPr kumimoji="1" lang="en-US" altLang="zh-CN" sz="3200" dirty="0">
                <a:solidFill>
                  <a:schemeClr val="bg1">
                    <a:lumMod val="85000"/>
                  </a:schemeClr>
                </a:solidFill>
              </a:rPr>
              <a:t>ROVIO</a:t>
            </a:r>
            <a:r>
              <a:rPr kumimoji="1" lang="zh-CN" altLang="en-US" sz="3200" dirty="0">
                <a:solidFill>
                  <a:schemeClr val="bg1">
                    <a:lumMod val="85000"/>
                  </a:schemeClr>
                </a:solidFill>
              </a:rPr>
              <a:t>将路标点包含到状态向量中。又因将路标点表征在当前帧坐标系下，有范围限制，因此对其进行归一化得到无约束的状态量</a:t>
            </a:r>
            <a:r>
              <a:rPr kumimoji="1" lang="en-US" altLang="zh-CN" sz="3200" dirty="0">
                <a:solidFill>
                  <a:schemeClr val="bg1">
                    <a:lumMod val="85000"/>
                  </a:schemeClr>
                </a:solidFill>
              </a:rPr>
              <a:t>——</a:t>
            </a:r>
            <a:r>
              <a:rPr kumimoji="1" lang="zh-CN" altLang="en-US" sz="3200" dirty="0">
                <a:solidFill>
                  <a:srgbClr val="5DB8F6"/>
                </a:solidFill>
              </a:rPr>
              <a:t>方向向量</a:t>
            </a:r>
            <a:r>
              <a:rPr kumimoji="1" lang="en-US" altLang="zh-CN" sz="3200" dirty="0">
                <a:solidFill>
                  <a:srgbClr val="5DB8F6"/>
                </a:solidFill>
              </a:rPr>
              <a:t> Bearing vector</a:t>
            </a:r>
            <a:endParaRPr kumimoji="1" lang="zh-CN" altLang="en-US" sz="3200" dirty="0">
              <a:solidFill>
                <a:srgbClr val="5DB8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57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1608834" y="879288"/>
            <a:ext cx="3093870" cy="388038"/>
          </a:xfrm>
        </p:spPr>
        <p:txBody>
          <a:bodyPr>
            <a:noAutofit/>
          </a:bodyPr>
          <a:lstStyle/>
          <a:p>
            <a:r>
              <a:rPr kumimoji="1" lang="en-US" altLang="zh-CN" sz="3200" dirty="0"/>
              <a:t>ROVIO</a:t>
            </a:r>
            <a:endParaRPr kumimoji="1" lang="zh-CN" altLang="en-US" sz="3200" dirty="0"/>
          </a:p>
        </p:txBody>
      </p:sp>
      <p:grpSp>
        <p:nvGrpSpPr>
          <p:cNvPr id="55" name="组合 54"/>
          <p:cNvGrpSpPr/>
          <p:nvPr/>
        </p:nvGrpSpPr>
        <p:grpSpPr>
          <a:xfrm>
            <a:off x="4626685" y="3443580"/>
            <a:ext cx="8196239" cy="2085600"/>
            <a:chOff x="2053234" y="1612823"/>
            <a:chExt cx="8196239" cy="2085600"/>
          </a:xfrm>
        </p:grpSpPr>
        <p:sp>
          <p:nvSpPr>
            <p:cNvPr id="56" name="矩形 55"/>
            <p:cNvSpPr/>
            <p:nvPr/>
          </p:nvSpPr>
          <p:spPr>
            <a:xfrm>
              <a:off x="5767140" y="1612823"/>
              <a:ext cx="2561508" cy="5810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光度观测方程</a:t>
              </a:r>
              <a:endParaRPr lang="en-US" altLang="zh-CN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2053234" y="2846653"/>
              <a:ext cx="1803748" cy="85177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IMU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</a:t>
              </a: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6148181" y="2846653"/>
              <a:ext cx="1803748" cy="8517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视觉更新</a:t>
              </a:r>
            </a:p>
          </p:txBody>
        </p:sp>
        <p:cxnSp>
          <p:nvCxnSpPr>
            <p:cNvPr id="59" name="直接箭头连接符 58"/>
            <p:cNvCxnSpPr>
              <a:stCxn id="57" idx="3"/>
              <a:endCxn id="58" idx="1"/>
            </p:cNvCxnSpPr>
            <p:nvPr/>
          </p:nvCxnSpPr>
          <p:spPr>
            <a:xfrm>
              <a:off x="3856982" y="3272538"/>
              <a:ext cx="2291199" cy="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>
              <a:off x="7958274" y="3270746"/>
              <a:ext cx="2291199" cy="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/>
          </p:nvSpPr>
          <p:spPr>
            <a:xfrm>
              <a:off x="8089003" y="2729880"/>
              <a:ext cx="202974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200" dirty="0">
                  <a:solidFill>
                    <a:srgbClr val="5DB8F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均值和协方差</a:t>
              </a:r>
              <a:endParaRPr lang="zh-CN" altLang="en-US" sz="2200" dirty="0">
                <a:solidFill>
                  <a:srgbClr val="5DB8F6"/>
                </a:solidFill>
              </a:endParaRPr>
            </a:p>
          </p:txBody>
        </p:sp>
        <p:cxnSp>
          <p:nvCxnSpPr>
            <p:cNvPr id="63" name="直接箭头连接符 62"/>
            <p:cNvCxnSpPr>
              <a:stCxn id="56" idx="2"/>
              <a:endCxn id="58" idx="0"/>
            </p:cNvCxnSpPr>
            <p:nvPr/>
          </p:nvCxnSpPr>
          <p:spPr>
            <a:xfrm>
              <a:off x="7047894" y="2193880"/>
              <a:ext cx="2161" cy="652773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矩形 86"/>
          <p:cNvSpPr/>
          <p:nvPr/>
        </p:nvSpPr>
        <p:spPr>
          <a:xfrm>
            <a:off x="1425839" y="1549447"/>
            <a:ext cx="150043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创新点：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路标点用</a:t>
            </a:r>
            <a:r>
              <a:rPr lang="zh-CN" altLang="en-US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当前帧下的归一化相机系坐标</a:t>
            </a:r>
            <a:r>
              <a:rPr lang="en-US" altLang="zh-CN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逆深度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表示，并作为状态向量进行预测和更新。参数化不同导致预测和更新的细节不同，但是总体还是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EKF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五大公式。又因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有边界约束，因此引入</a:t>
            </a:r>
            <a:r>
              <a:rPr lang="en-US" altLang="zh-CN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bearing vector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来使得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平滑可导。</a:t>
            </a:r>
          </a:p>
        </p:txBody>
      </p:sp>
      <p:grpSp>
        <p:nvGrpSpPr>
          <p:cNvPr id="125" name="组合 124"/>
          <p:cNvGrpSpPr/>
          <p:nvPr/>
        </p:nvGrpSpPr>
        <p:grpSpPr>
          <a:xfrm>
            <a:off x="830772" y="6551280"/>
            <a:ext cx="9077717" cy="1743888"/>
            <a:chOff x="830772" y="6551280"/>
            <a:chExt cx="9077717" cy="17438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/>
                <p:cNvSpPr/>
                <p:nvPr/>
              </p:nvSpPr>
              <p:spPr>
                <a:xfrm>
                  <a:off x="830772" y="7197752"/>
                  <a:ext cx="9077717" cy="10974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15+6+3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  <m:r>
                              <a:rPr lang="en-US" altLang="zh-CN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zh-CN" altLang="en-US" i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CN" altLang="en-US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zh-CN" altLang="en-US" i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←</m:t>
                                    </m:r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zh-CN" altLang="en-US" i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Pre>
                                  <m:sPre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e>
                                </m:sPre>
                                <m:r>
                                  <a:rPr lang="zh-CN" altLang="en-US" i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zh-CN" altLang="en-US" i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←</m:t>
                                    </m:r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zh-CN" altLang="en-US" i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Pre>
                                      <m:sPrePr>
                                        <m:ctrlPr>
                                          <a:rPr lang="zh-CN" altLang="en-US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zh-CN" altLang="en-US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p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sPre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zh-CN" altLang="en-US" i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Pre>
                                      <m:sPrePr>
                                        <m:ctrlPr>
                                          <a:rPr lang="zh-CN" altLang="en-US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zh-CN" altLang="en-US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p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sPre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zh-CN" altLang="en-US" i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zh-CN" altLang="en-US" i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←</m:t>
                                    </m:r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zh-CN" altLang="en-US" i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zh-CN" altLang="en-US" i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←</m:t>
                                    </m:r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zh-CN" altLang="en-US" i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Pre>
                                      <m:sPrePr>
                                        <m:ctrlPr>
                                          <a:rPr lang="zh-CN" altLang="en-US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zh-CN" altLang="en-US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p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sPre>
                                  </m:e>
                                  <m:sub>
                                    <m:r>
                                      <a:rPr lang="zh-CN" altLang="en-US" i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zh-CN" altLang="en-US" i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,⋯,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Pre>
                                      <m:sPrePr>
                                        <m:ctrlPr>
                                          <a:rPr lang="zh-CN" altLang="en-US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zh-CN" altLang="en-US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p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sPre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zh-CN" altLang="en-US" i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zh-CN" altLang="en-US" i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zh-CN" altLang="en-US" i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,⋯,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zh-CN" altLang="en-US" i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9" name="矩形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72" y="7197752"/>
                  <a:ext cx="9077717" cy="109741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标题 16"/>
            <p:cNvSpPr txBox="1">
              <a:spLocks/>
            </p:cNvSpPr>
            <p:nvPr/>
          </p:nvSpPr>
          <p:spPr>
            <a:xfrm>
              <a:off x="1157921" y="6551280"/>
              <a:ext cx="7281166" cy="3880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3716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800" kern="1200">
                  <a:solidFill>
                    <a:srgbClr val="0296EB"/>
                  </a:solidFill>
                  <a:latin typeface="Microsoft YaHei" charset="-122"/>
                  <a:ea typeface="Microsoft YaHei" charset="-122"/>
                  <a:cs typeface="Microsoft YaHei" charset="-122"/>
                </a:defRPr>
              </a:lvl1pPr>
            </a:lstStyle>
            <a:p>
              <a:r>
                <a:rPr kumimoji="1" lang="zh-CN" altLang="en-US" sz="2800" dirty="0">
                  <a:solidFill>
                    <a:srgbClr val="5DB8F6"/>
                  </a:solidFill>
                </a:rPr>
                <a:t>状态向量：当前帧的</a:t>
              </a:r>
              <a:r>
                <a:rPr kumimoji="1" lang="en-US" altLang="zh-CN" sz="2800" dirty="0">
                  <a:solidFill>
                    <a:srgbClr val="5DB8F6"/>
                  </a:solidFill>
                </a:rPr>
                <a:t>PVQB</a:t>
              </a:r>
              <a:r>
                <a:rPr kumimoji="1" lang="zh-CN" altLang="en-US" sz="2800" dirty="0">
                  <a:solidFill>
                    <a:srgbClr val="5DB8F6"/>
                  </a:solidFill>
                </a:rPr>
                <a:t>和路标点</a:t>
              </a:r>
              <a:r>
                <a:rPr lang="zh-CN" altLang="en-US" sz="2800" dirty="0">
                  <a:solidFill>
                    <a:srgbClr val="5DB8F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800" dirty="0">
                  <a:solidFill>
                    <a:srgbClr val="5DB8F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μ</a:t>
              </a:r>
              <a:r>
                <a:rPr lang="zh-CN" altLang="en-US" sz="2800" dirty="0">
                  <a:solidFill>
                    <a:srgbClr val="5DB8F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800" dirty="0">
                  <a:solidFill>
                    <a:srgbClr val="5DB8F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ρ</a:t>
              </a:r>
              <a:r>
                <a:rPr lang="zh-CN" altLang="en-US" sz="2800" dirty="0">
                  <a:solidFill>
                    <a:srgbClr val="5DB8F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kumimoji="1" lang="zh-CN" altLang="en-US" sz="2800" dirty="0">
                <a:solidFill>
                  <a:srgbClr val="5DB8F6"/>
                </a:solidFill>
              </a:endParaRPr>
            </a:p>
          </p:txBody>
        </p:sp>
      </p:grpSp>
      <p:sp>
        <p:nvSpPr>
          <p:cNvPr id="97" name="矩形 96"/>
          <p:cNvSpPr/>
          <p:nvPr/>
        </p:nvSpPr>
        <p:spPr>
          <a:xfrm>
            <a:off x="14614426" y="7986531"/>
            <a:ext cx="209398" cy="21092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42"/>
          <p:cNvSpPr txBox="1"/>
          <p:nvPr/>
        </p:nvSpPr>
        <p:spPr>
          <a:xfrm>
            <a:off x="14823287" y="7746460"/>
            <a:ext cx="1169267" cy="8742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2400" kern="100" dirty="0"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IMU</a:t>
            </a:r>
            <a:endParaRPr lang="zh-CN" sz="2400" dirty="0">
              <a:solidFill>
                <a:schemeClr val="bg1">
                  <a:lumMod val="9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4613889" y="8551806"/>
            <a:ext cx="209398" cy="209398"/>
          </a:xfrm>
          <a:prstGeom prst="rect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42"/>
          <p:cNvSpPr txBox="1"/>
          <p:nvPr/>
        </p:nvSpPr>
        <p:spPr>
          <a:xfrm>
            <a:off x="14958311" y="8295168"/>
            <a:ext cx="1949877" cy="87274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视觉观测</a:t>
            </a:r>
            <a:endParaRPr lang="zh-CN" sz="2400" dirty="0">
              <a:solidFill>
                <a:schemeClr val="bg1">
                  <a:lumMod val="9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13578503" y="5450645"/>
            <a:ext cx="210926" cy="600123"/>
            <a:chOff x="12937044" y="6231147"/>
            <a:chExt cx="210926" cy="600123"/>
          </a:xfrm>
        </p:grpSpPr>
        <p:cxnSp>
          <p:nvCxnSpPr>
            <p:cNvPr id="104" name="直接连接符 103"/>
            <p:cNvCxnSpPr>
              <a:stCxn id="117" idx="0"/>
              <a:endCxn id="105" idx="2"/>
            </p:cNvCxnSpPr>
            <p:nvPr/>
          </p:nvCxnSpPr>
          <p:spPr>
            <a:xfrm flipV="1">
              <a:off x="13039440" y="6439016"/>
              <a:ext cx="3067" cy="392254"/>
            </a:xfrm>
            <a:prstGeom prst="line">
              <a:avLst/>
            </a:prstGeom>
            <a:ln w="9525"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5" name="矩形 104"/>
            <p:cNvSpPr/>
            <p:nvPr/>
          </p:nvSpPr>
          <p:spPr>
            <a:xfrm>
              <a:off x="12937044" y="6231147"/>
              <a:ext cx="210926" cy="20786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12" name="文本框 111"/>
          <p:cNvSpPr txBox="1"/>
          <p:nvPr/>
        </p:nvSpPr>
        <p:spPr>
          <a:xfrm>
            <a:off x="13022786" y="9187589"/>
            <a:ext cx="122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k+1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2342082" y="6050768"/>
            <a:ext cx="1610427" cy="2446478"/>
            <a:chOff x="12342082" y="6050768"/>
            <a:chExt cx="1610427" cy="2446478"/>
          </a:xfrm>
        </p:grpSpPr>
        <p:grpSp>
          <p:nvGrpSpPr>
            <p:cNvPr id="9" name="组合 8"/>
            <p:cNvGrpSpPr/>
            <p:nvPr/>
          </p:nvGrpSpPr>
          <p:grpSpPr>
            <a:xfrm>
              <a:off x="12342082" y="6514127"/>
              <a:ext cx="1146759" cy="1983119"/>
              <a:chOff x="12342082" y="6514127"/>
              <a:chExt cx="1146759" cy="1983119"/>
            </a:xfrm>
          </p:grpSpPr>
          <p:cxnSp>
            <p:nvCxnSpPr>
              <p:cNvPr id="93" name="直接连接符 92"/>
              <p:cNvCxnSpPr>
                <a:cxnSpLocks/>
                <a:stCxn id="94" idx="7"/>
              </p:cNvCxnSpPr>
              <p:nvPr/>
            </p:nvCxnSpPr>
            <p:spPr>
              <a:xfrm flipV="1">
                <a:off x="12356081" y="7569168"/>
                <a:ext cx="442637" cy="928078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sp>
            <p:nvSpPr>
              <p:cNvPr id="96" name="矩形 95"/>
              <p:cNvSpPr/>
              <p:nvPr/>
            </p:nvSpPr>
            <p:spPr>
              <a:xfrm>
                <a:off x="12788667" y="7358241"/>
                <a:ext cx="210926" cy="210926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1371600" rtl="0" eaLnBrk="1" latinLnBrk="0" hangingPunct="1">
                  <a:defRPr sz="27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algn="l" defTabSz="1371600" rtl="0" eaLnBrk="1" latinLnBrk="0" hangingPunct="1">
                  <a:defRPr sz="27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algn="l" defTabSz="1371600" rtl="0" eaLnBrk="1" latinLnBrk="0" hangingPunct="1">
                  <a:defRPr sz="27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057400" algn="l" defTabSz="1371600" rtl="0" eaLnBrk="1" latinLnBrk="0" hangingPunct="1">
                  <a:defRPr sz="27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algn="l" defTabSz="1371600" rtl="0" eaLnBrk="1" latinLnBrk="0" hangingPunct="1">
                  <a:defRPr sz="27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429000" algn="l" defTabSz="1371600" rtl="0" eaLnBrk="1" latinLnBrk="0" hangingPunct="1">
                  <a:defRPr sz="27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4114800" algn="l" defTabSz="1371600" rtl="0" eaLnBrk="1" latinLnBrk="0" hangingPunct="1">
                  <a:defRPr sz="27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algn="l" defTabSz="1371600" rtl="0" eaLnBrk="1" latinLnBrk="0" hangingPunct="1">
                  <a:defRPr sz="27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5486400" algn="l" defTabSz="1371600" rtl="0" eaLnBrk="1" latinLnBrk="0" hangingPunct="1">
                  <a:defRPr sz="27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cxnSp>
            <p:nvCxnSpPr>
              <p:cNvPr id="108" name="直接连接符 107"/>
              <p:cNvCxnSpPr>
                <a:cxnSpLocks/>
                <a:endCxn id="102" idx="5"/>
              </p:cNvCxnSpPr>
              <p:nvPr/>
            </p:nvCxnSpPr>
            <p:spPr>
              <a:xfrm flipH="1" flipV="1">
                <a:off x="12342082" y="6514127"/>
                <a:ext cx="448686" cy="844114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cxnSp>
            <p:nvCxnSpPr>
              <p:cNvPr id="109" name="直接连接符 108"/>
              <p:cNvCxnSpPr>
                <a:cxnSpLocks/>
                <a:endCxn id="117" idx="3"/>
              </p:cNvCxnSpPr>
              <p:nvPr/>
            </p:nvCxnSpPr>
            <p:spPr>
              <a:xfrm flipV="1">
                <a:off x="12989542" y="6514436"/>
                <a:ext cx="499299" cy="843806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</p:grpSp>
        <p:sp>
          <p:nvSpPr>
            <p:cNvPr id="117" name="椭圆 116"/>
            <p:cNvSpPr/>
            <p:nvPr/>
          </p:nvSpPr>
          <p:spPr>
            <a:xfrm>
              <a:off x="13409288" y="6050768"/>
              <a:ext cx="543221" cy="5432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26" name="矩形 125"/>
          <p:cNvSpPr/>
          <p:nvPr/>
        </p:nvSpPr>
        <p:spPr>
          <a:xfrm>
            <a:off x="6685547" y="4533185"/>
            <a:ext cx="20297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均值和协方差</a:t>
            </a:r>
            <a:endParaRPr lang="zh-CN" altLang="en-US" sz="2200" dirty="0">
              <a:solidFill>
                <a:srgbClr val="5DB8F6"/>
              </a:solidFill>
            </a:endParaRPr>
          </a:p>
        </p:txBody>
      </p:sp>
      <p:grpSp>
        <p:nvGrpSpPr>
          <p:cNvPr id="135" name="组合 134"/>
          <p:cNvGrpSpPr/>
          <p:nvPr/>
        </p:nvGrpSpPr>
        <p:grpSpPr>
          <a:xfrm>
            <a:off x="3213825" y="7154210"/>
            <a:ext cx="8679117" cy="1353095"/>
            <a:chOff x="3213825" y="7154210"/>
            <a:chExt cx="8679117" cy="1353095"/>
          </a:xfrm>
        </p:grpSpPr>
        <p:sp>
          <p:nvSpPr>
            <p:cNvPr id="127" name="椭圆 126"/>
            <p:cNvSpPr/>
            <p:nvPr/>
          </p:nvSpPr>
          <p:spPr>
            <a:xfrm>
              <a:off x="3213825" y="7154210"/>
              <a:ext cx="5915660" cy="727047"/>
            </a:xfrm>
            <a:prstGeom prst="ellipse">
              <a:avLst/>
            </a:prstGeom>
            <a:noFill/>
            <a:ln w="28575">
              <a:solidFill>
                <a:srgbClr val="7FA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0" name="直接箭头连接符 129"/>
            <p:cNvCxnSpPr>
              <a:stCxn id="127" idx="6"/>
            </p:cNvCxnSpPr>
            <p:nvPr/>
          </p:nvCxnSpPr>
          <p:spPr>
            <a:xfrm>
              <a:off x="9129485" y="7517734"/>
              <a:ext cx="2763457" cy="989571"/>
            </a:xfrm>
            <a:prstGeom prst="straightConnector1">
              <a:avLst/>
            </a:prstGeom>
            <a:ln w="12700">
              <a:headEnd w="lg" len="lg"/>
              <a:tailEnd type="stealth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1" name="矩形 130"/>
          <p:cNvSpPr/>
          <p:nvPr/>
        </p:nvSpPr>
        <p:spPr>
          <a:xfrm>
            <a:off x="11058140" y="9695864"/>
            <a:ext cx="36893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ROVIO</a:t>
            </a:r>
            <a:r>
              <a:rPr lang="zh-CN" altLang="en-US" sz="22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的因子图形式</a:t>
            </a:r>
            <a:endParaRPr lang="zh-CN" altLang="en-US" sz="2200" dirty="0">
              <a:solidFill>
                <a:srgbClr val="5DB8F6"/>
              </a:solidFill>
            </a:endParaRPr>
          </a:p>
        </p:txBody>
      </p:sp>
      <p:grpSp>
        <p:nvGrpSpPr>
          <p:cNvPr id="136" name="组合 135"/>
          <p:cNvGrpSpPr/>
          <p:nvPr/>
        </p:nvGrpSpPr>
        <p:grpSpPr>
          <a:xfrm>
            <a:off x="4064441" y="6524143"/>
            <a:ext cx="7814793" cy="1998672"/>
            <a:chOff x="4064441" y="6524143"/>
            <a:chExt cx="7814793" cy="1998672"/>
          </a:xfrm>
        </p:grpSpPr>
        <p:sp>
          <p:nvSpPr>
            <p:cNvPr id="128" name="椭圆 127"/>
            <p:cNvSpPr/>
            <p:nvPr/>
          </p:nvSpPr>
          <p:spPr>
            <a:xfrm>
              <a:off x="4064441" y="7765143"/>
              <a:ext cx="4276149" cy="757672"/>
            </a:xfrm>
            <a:prstGeom prst="ellipse">
              <a:avLst/>
            </a:prstGeom>
            <a:noFill/>
            <a:ln w="28575">
              <a:solidFill>
                <a:srgbClr val="5DB8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2" name="直接箭头连接符 131"/>
            <p:cNvCxnSpPr>
              <a:stCxn id="128" idx="6"/>
            </p:cNvCxnSpPr>
            <p:nvPr/>
          </p:nvCxnSpPr>
          <p:spPr>
            <a:xfrm flipV="1">
              <a:off x="8340590" y="6524143"/>
              <a:ext cx="3538644" cy="1619836"/>
            </a:xfrm>
            <a:prstGeom prst="straightConnector1">
              <a:avLst/>
            </a:prstGeom>
            <a:ln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9908489" y="6050459"/>
            <a:ext cx="2686565" cy="3593551"/>
            <a:chOff x="9908489" y="6050459"/>
            <a:chExt cx="2686565" cy="3593551"/>
          </a:xfrm>
        </p:grpSpPr>
        <p:sp>
          <p:nvSpPr>
            <p:cNvPr id="94" name="椭圆 93"/>
            <p:cNvSpPr/>
            <p:nvPr/>
          </p:nvSpPr>
          <p:spPr>
            <a:xfrm>
              <a:off x="11892942" y="8417784"/>
              <a:ext cx="542601" cy="5426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11878414" y="6050459"/>
              <a:ext cx="543221" cy="5432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11792364" y="9182345"/>
              <a:ext cx="802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9908489" y="6119093"/>
              <a:ext cx="20692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个路标点</a:t>
              </a: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10146238" y="8534442"/>
              <a:ext cx="20692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PVQB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2071237" y="7380826"/>
              <a:ext cx="209398" cy="21092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 flipH="1" flipV="1">
              <a:off x="12162725" y="6593680"/>
              <a:ext cx="0" cy="18241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13595352" y="6593680"/>
            <a:ext cx="209398" cy="1824104"/>
            <a:chOff x="13569952" y="6593680"/>
            <a:chExt cx="209398" cy="1824104"/>
          </a:xfrm>
        </p:grpSpPr>
        <p:sp>
          <p:nvSpPr>
            <p:cNvPr id="60" name="矩形 59"/>
            <p:cNvSpPr/>
            <p:nvPr/>
          </p:nvSpPr>
          <p:spPr>
            <a:xfrm>
              <a:off x="13569952" y="7380826"/>
              <a:ext cx="209398" cy="21092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4" name="直接连接符 63"/>
            <p:cNvCxnSpPr/>
            <p:nvPr/>
          </p:nvCxnSpPr>
          <p:spPr>
            <a:xfrm flipH="1" flipV="1">
              <a:off x="13661440" y="6593680"/>
              <a:ext cx="0" cy="18241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2435543" y="8418224"/>
            <a:ext cx="1529746" cy="542601"/>
            <a:chOff x="12435543" y="8418224"/>
            <a:chExt cx="1529746" cy="542601"/>
          </a:xfrm>
        </p:grpSpPr>
        <p:sp>
          <p:nvSpPr>
            <p:cNvPr id="95" name="椭圆 94"/>
            <p:cNvSpPr/>
            <p:nvPr/>
          </p:nvSpPr>
          <p:spPr>
            <a:xfrm>
              <a:off x="13422688" y="8418224"/>
              <a:ext cx="542601" cy="5426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2435543" y="8573703"/>
              <a:ext cx="987145" cy="210926"/>
              <a:chOff x="12435543" y="8573703"/>
              <a:chExt cx="987145" cy="210926"/>
            </a:xfrm>
          </p:grpSpPr>
          <p:cxnSp>
            <p:nvCxnSpPr>
              <p:cNvPr id="107" name="直接连接符 106"/>
              <p:cNvCxnSpPr>
                <a:stCxn id="95" idx="2"/>
                <a:endCxn id="94" idx="6"/>
              </p:cNvCxnSpPr>
              <p:nvPr/>
            </p:nvCxnSpPr>
            <p:spPr>
              <a:xfrm flipH="1" flipV="1">
                <a:off x="12435543" y="8689085"/>
                <a:ext cx="987145" cy="44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sp>
            <p:nvSpPr>
              <p:cNvPr id="65" name="矩形 64"/>
              <p:cNvSpPr/>
              <p:nvPr/>
            </p:nvSpPr>
            <p:spPr>
              <a:xfrm>
                <a:off x="12788667" y="8573703"/>
                <a:ext cx="210926" cy="210926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1371600" rtl="0" eaLnBrk="1" latinLnBrk="0" hangingPunct="1">
                  <a:defRPr sz="27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algn="l" defTabSz="1371600" rtl="0" eaLnBrk="1" latinLnBrk="0" hangingPunct="1">
                  <a:defRPr sz="27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algn="l" defTabSz="1371600" rtl="0" eaLnBrk="1" latinLnBrk="0" hangingPunct="1">
                  <a:defRPr sz="27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057400" algn="l" defTabSz="1371600" rtl="0" eaLnBrk="1" latinLnBrk="0" hangingPunct="1">
                  <a:defRPr sz="27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algn="l" defTabSz="1371600" rtl="0" eaLnBrk="1" latinLnBrk="0" hangingPunct="1">
                  <a:defRPr sz="27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429000" algn="l" defTabSz="1371600" rtl="0" eaLnBrk="1" latinLnBrk="0" hangingPunct="1">
                  <a:defRPr sz="27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4114800" algn="l" defTabSz="1371600" rtl="0" eaLnBrk="1" latinLnBrk="0" hangingPunct="1">
                  <a:defRPr sz="27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800600" algn="l" defTabSz="1371600" rtl="0" eaLnBrk="1" latinLnBrk="0" hangingPunct="1">
                  <a:defRPr sz="27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5486400" algn="l" defTabSz="1371600" rtl="0" eaLnBrk="1" latinLnBrk="0" hangingPunct="1">
                  <a:defRPr sz="27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273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幻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>
                <a:solidFill>
                  <a:schemeClr val="bg1">
                    <a:lumMod val="95000"/>
                    <a:alpha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/>
              <a:t>25</a:t>
            </a:fld>
            <a:endParaRPr kumimoji="1" lang="zh-CN" altLang="en-US">
              <a:solidFill>
                <a:schemeClr val="bg1">
                  <a:lumMod val="95000"/>
                  <a:alpha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/>
              <a:t>VINS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52" y="1888698"/>
            <a:ext cx="16523376" cy="6633001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9944100" y="2413000"/>
            <a:ext cx="5486400" cy="2197100"/>
          </a:xfrm>
          <a:prstGeom prst="roundRect">
            <a:avLst/>
          </a:prstGeom>
          <a:solidFill>
            <a:srgbClr val="D9D9D9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圆角矩形 87"/>
          <p:cNvSpPr/>
          <p:nvPr/>
        </p:nvSpPr>
        <p:spPr>
          <a:xfrm>
            <a:off x="12496800" y="4914899"/>
            <a:ext cx="2984500" cy="2082801"/>
          </a:xfrm>
          <a:prstGeom prst="roundRect">
            <a:avLst/>
          </a:prstGeom>
          <a:solidFill>
            <a:srgbClr val="D9D9D9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圆角矩形 88"/>
          <p:cNvSpPr/>
          <p:nvPr/>
        </p:nvSpPr>
        <p:spPr>
          <a:xfrm>
            <a:off x="6375400" y="7150100"/>
            <a:ext cx="9105900" cy="1231900"/>
          </a:xfrm>
          <a:prstGeom prst="roundRect">
            <a:avLst/>
          </a:prstGeom>
          <a:solidFill>
            <a:srgbClr val="D9D9D9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圆角矩形 89"/>
          <p:cNvSpPr/>
          <p:nvPr/>
        </p:nvSpPr>
        <p:spPr>
          <a:xfrm>
            <a:off x="3886200" y="6089562"/>
            <a:ext cx="8382000" cy="787952"/>
          </a:xfrm>
          <a:prstGeom prst="roundRect">
            <a:avLst/>
          </a:prstGeom>
          <a:solidFill>
            <a:srgbClr val="D9D9D9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27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8" grpId="0" animBg="1"/>
      <p:bldP spid="89" grpId="0" animBg="1"/>
      <p:bldP spid="9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幻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>
                <a:solidFill>
                  <a:schemeClr val="bg1">
                    <a:lumMod val="95000"/>
                    <a:alpha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/>
              <a:t>26</a:t>
            </a:fld>
            <a:endParaRPr kumimoji="1" lang="zh-CN" altLang="en-US">
              <a:solidFill>
                <a:schemeClr val="bg1">
                  <a:lumMod val="95000"/>
                  <a:alpha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/>
              <a:t>VINS</a:t>
            </a:r>
            <a:endParaRPr kumimoji="1"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838408" y="2563084"/>
                <a:ext cx="5183342" cy="515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i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,⋯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  <m:r>
                            <a:rPr lang="zh-CN" altLang="en-US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,⋯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08" y="2563084"/>
                <a:ext cx="5183342" cy="5152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/>
          <p:cNvSpPr/>
          <p:nvPr/>
        </p:nvSpPr>
        <p:spPr>
          <a:xfrm>
            <a:off x="692166" y="1777414"/>
            <a:ext cx="15779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zh-CN" altLang="zh-CN" sz="2400" kern="1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向量包括滑动窗口内的</a:t>
            </a:r>
            <a:r>
              <a:rPr lang="en-US" altLang="zh-CN" sz="2400" kern="1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2400" kern="1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个相机状态</a:t>
            </a:r>
            <a:r>
              <a:rPr lang="en-US" altLang="zh-CN" sz="2400" kern="1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PVQB</a:t>
            </a:r>
            <a:r>
              <a:rPr lang="zh-CN" altLang="zh-CN" sz="2400" kern="1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kern="1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Camera</a:t>
            </a:r>
            <a:r>
              <a:rPr lang="zh-CN" altLang="zh-CN" sz="2400" kern="1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kern="1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IMU</a:t>
            </a:r>
            <a:r>
              <a:rPr lang="zh-CN" altLang="zh-CN" sz="2400" kern="1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的外参、</a:t>
            </a:r>
            <a:r>
              <a:rPr lang="en-US" altLang="zh-CN" sz="2400" kern="1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zh-CN" sz="2400" kern="1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kern="1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zh-CN" sz="2400" kern="1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点的逆深度：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4149030" y="3339941"/>
            <a:ext cx="7677754" cy="3876864"/>
            <a:chOff x="9188043" y="1396568"/>
            <a:chExt cx="7677754" cy="3876864"/>
          </a:xfrm>
        </p:grpSpPr>
        <p:sp>
          <p:nvSpPr>
            <p:cNvPr id="72" name="椭圆 71"/>
            <p:cNvSpPr/>
            <p:nvPr/>
          </p:nvSpPr>
          <p:spPr>
            <a:xfrm>
              <a:off x="10887553" y="3904341"/>
              <a:ext cx="346419" cy="3464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12764828" y="3905648"/>
              <a:ext cx="346419" cy="3464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11865298" y="4415783"/>
              <a:ext cx="196932" cy="1969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1865297" y="3116683"/>
              <a:ext cx="196932" cy="196932"/>
            </a:xfrm>
            <a:prstGeom prst="rect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11790554" y="1974466"/>
              <a:ext cx="346419" cy="3464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/>
            <p:cNvCxnSpPr/>
            <p:nvPr/>
          </p:nvCxnSpPr>
          <p:spPr>
            <a:xfrm flipH="1">
              <a:off x="11963763" y="2320885"/>
              <a:ext cx="1" cy="795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>
              <a:stCxn id="75" idx="2"/>
              <a:endCxn id="72" idx="0"/>
            </p:cNvCxnSpPr>
            <p:nvPr/>
          </p:nvCxnSpPr>
          <p:spPr>
            <a:xfrm flipH="1">
              <a:off x="11060763" y="3313615"/>
              <a:ext cx="903000" cy="5907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>
              <a:stCxn id="75" idx="2"/>
              <a:endCxn id="73" idx="0"/>
            </p:cNvCxnSpPr>
            <p:nvPr/>
          </p:nvCxnSpPr>
          <p:spPr>
            <a:xfrm>
              <a:off x="11963763" y="3313615"/>
              <a:ext cx="974275" cy="592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/>
            <p:cNvSpPr/>
            <p:nvPr/>
          </p:nvSpPr>
          <p:spPr>
            <a:xfrm>
              <a:off x="10887553" y="4779293"/>
              <a:ext cx="346419" cy="3464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12764828" y="4780600"/>
              <a:ext cx="346419" cy="3464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>
              <a:stCxn id="72" idx="6"/>
              <a:endCxn id="74" idx="1"/>
            </p:cNvCxnSpPr>
            <p:nvPr/>
          </p:nvCxnSpPr>
          <p:spPr>
            <a:xfrm>
              <a:off x="11233972" y="4077551"/>
              <a:ext cx="631326" cy="4366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>
              <a:stCxn id="80" idx="6"/>
              <a:endCxn id="74" idx="1"/>
            </p:cNvCxnSpPr>
            <p:nvPr/>
          </p:nvCxnSpPr>
          <p:spPr>
            <a:xfrm flipV="1">
              <a:off x="11233972" y="4514249"/>
              <a:ext cx="631326" cy="4382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>
              <a:stCxn id="74" idx="3"/>
              <a:endCxn id="73" idx="2"/>
            </p:cNvCxnSpPr>
            <p:nvPr/>
          </p:nvCxnSpPr>
          <p:spPr>
            <a:xfrm flipV="1">
              <a:off x="12062230" y="4078858"/>
              <a:ext cx="702598" cy="435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>
              <a:stCxn id="74" idx="3"/>
              <a:endCxn id="81" idx="2"/>
            </p:cNvCxnSpPr>
            <p:nvPr/>
          </p:nvCxnSpPr>
          <p:spPr>
            <a:xfrm>
              <a:off x="12062230" y="4514249"/>
              <a:ext cx="702598" cy="4395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14642103" y="3903034"/>
              <a:ext cx="346419" cy="3464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6519378" y="3904341"/>
              <a:ext cx="346419" cy="3464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5619848" y="4414476"/>
              <a:ext cx="196932" cy="1969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5619847" y="3115376"/>
              <a:ext cx="196932" cy="196932"/>
            </a:xfrm>
            <a:prstGeom prst="rect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/>
            <p:cNvSpPr/>
            <p:nvPr/>
          </p:nvSpPr>
          <p:spPr>
            <a:xfrm>
              <a:off x="15545104" y="1973159"/>
              <a:ext cx="346419" cy="3464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/>
            <p:cNvCxnSpPr/>
            <p:nvPr/>
          </p:nvCxnSpPr>
          <p:spPr>
            <a:xfrm flipH="1">
              <a:off x="15718313" y="2319578"/>
              <a:ext cx="1" cy="795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22" idx="2"/>
              <a:endCxn id="19" idx="0"/>
            </p:cNvCxnSpPr>
            <p:nvPr/>
          </p:nvCxnSpPr>
          <p:spPr>
            <a:xfrm flipH="1">
              <a:off x="14815313" y="3312308"/>
              <a:ext cx="903000" cy="5907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22" idx="2"/>
              <a:endCxn id="20" idx="0"/>
            </p:cNvCxnSpPr>
            <p:nvPr/>
          </p:nvCxnSpPr>
          <p:spPr>
            <a:xfrm>
              <a:off x="15718313" y="3312308"/>
              <a:ext cx="974275" cy="592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4642103" y="4777986"/>
              <a:ext cx="346419" cy="3464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6519378" y="4779293"/>
              <a:ext cx="346419" cy="3464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/>
            <p:cNvCxnSpPr>
              <a:stCxn id="19" idx="6"/>
              <a:endCxn id="21" idx="1"/>
            </p:cNvCxnSpPr>
            <p:nvPr/>
          </p:nvCxnSpPr>
          <p:spPr>
            <a:xfrm>
              <a:off x="14988522" y="4076244"/>
              <a:ext cx="631326" cy="4366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27" idx="6"/>
              <a:endCxn id="21" idx="1"/>
            </p:cNvCxnSpPr>
            <p:nvPr/>
          </p:nvCxnSpPr>
          <p:spPr>
            <a:xfrm flipV="1">
              <a:off x="14988522" y="4512942"/>
              <a:ext cx="631326" cy="4382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21" idx="3"/>
              <a:endCxn id="20" idx="2"/>
            </p:cNvCxnSpPr>
            <p:nvPr/>
          </p:nvCxnSpPr>
          <p:spPr>
            <a:xfrm flipV="1">
              <a:off x="15816780" y="4077551"/>
              <a:ext cx="702598" cy="435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21" idx="3"/>
              <a:endCxn id="28" idx="2"/>
            </p:cNvCxnSpPr>
            <p:nvPr/>
          </p:nvCxnSpPr>
          <p:spPr>
            <a:xfrm>
              <a:off x="15816780" y="4512942"/>
              <a:ext cx="702598" cy="4395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13724096" y="4414476"/>
              <a:ext cx="196932" cy="1969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连接符 33"/>
            <p:cNvCxnSpPr>
              <a:stCxn id="73" idx="6"/>
              <a:endCxn id="33" idx="1"/>
            </p:cNvCxnSpPr>
            <p:nvPr/>
          </p:nvCxnSpPr>
          <p:spPr>
            <a:xfrm>
              <a:off x="13111247" y="4078858"/>
              <a:ext cx="612849" cy="434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81" idx="6"/>
              <a:endCxn id="33" idx="1"/>
            </p:cNvCxnSpPr>
            <p:nvPr/>
          </p:nvCxnSpPr>
          <p:spPr>
            <a:xfrm flipV="1">
              <a:off x="13111247" y="4512942"/>
              <a:ext cx="612849" cy="440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33" idx="3"/>
              <a:endCxn id="19" idx="2"/>
            </p:cNvCxnSpPr>
            <p:nvPr/>
          </p:nvCxnSpPr>
          <p:spPr>
            <a:xfrm flipV="1">
              <a:off x="13921028" y="4076244"/>
              <a:ext cx="721075" cy="4366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33" idx="3"/>
              <a:endCxn id="27" idx="2"/>
            </p:cNvCxnSpPr>
            <p:nvPr/>
          </p:nvCxnSpPr>
          <p:spPr>
            <a:xfrm>
              <a:off x="13921028" y="4512942"/>
              <a:ext cx="721075" cy="4382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/>
            <p:cNvSpPr/>
            <p:nvPr/>
          </p:nvSpPr>
          <p:spPr>
            <a:xfrm>
              <a:off x="13742572" y="3094566"/>
              <a:ext cx="196932" cy="196932"/>
            </a:xfrm>
            <a:prstGeom prst="rect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4108355" y="1952349"/>
              <a:ext cx="346419" cy="3464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>
              <a:stCxn id="44" idx="4"/>
              <a:endCxn id="43" idx="0"/>
            </p:cNvCxnSpPr>
            <p:nvPr/>
          </p:nvCxnSpPr>
          <p:spPr>
            <a:xfrm flipH="1">
              <a:off x="13841038" y="2298768"/>
              <a:ext cx="440527" cy="795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43" idx="2"/>
              <a:endCxn id="73" idx="0"/>
            </p:cNvCxnSpPr>
            <p:nvPr/>
          </p:nvCxnSpPr>
          <p:spPr>
            <a:xfrm flipH="1">
              <a:off x="12938038" y="3291498"/>
              <a:ext cx="903000" cy="6141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stCxn id="43" idx="2"/>
              <a:endCxn id="19" idx="0"/>
            </p:cNvCxnSpPr>
            <p:nvPr/>
          </p:nvCxnSpPr>
          <p:spPr>
            <a:xfrm>
              <a:off x="13841038" y="3291498"/>
              <a:ext cx="974275" cy="6115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14693070" y="3084161"/>
              <a:ext cx="196932" cy="196932"/>
            </a:xfrm>
            <a:prstGeom prst="rect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连接符 56"/>
            <p:cNvCxnSpPr>
              <a:stCxn id="56" idx="2"/>
              <a:endCxn id="73" idx="0"/>
            </p:cNvCxnSpPr>
            <p:nvPr/>
          </p:nvCxnSpPr>
          <p:spPr>
            <a:xfrm flipH="1">
              <a:off x="12938038" y="3281093"/>
              <a:ext cx="1853498" cy="6245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stCxn id="56" idx="2"/>
              <a:endCxn id="20" idx="0"/>
            </p:cNvCxnSpPr>
            <p:nvPr/>
          </p:nvCxnSpPr>
          <p:spPr>
            <a:xfrm>
              <a:off x="14791536" y="3281093"/>
              <a:ext cx="1901052" cy="6232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>
              <a:stCxn id="44" idx="4"/>
              <a:endCxn id="56" idx="0"/>
            </p:cNvCxnSpPr>
            <p:nvPr/>
          </p:nvCxnSpPr>
          <p:spPr>
            <a:xfrm>
              <a:off x="14281565" y="2298768"/>
              <a:ext cx="509971" cy="7853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/>
                <p:cNvSpPr/>
                <p:nvPr/>
              </p:nvSpPr>
              <p:spPr>
                <a:xfrm>
                  <a:off x="9188043" y="3786762"/>
                  <a:ext cx="1458861" cy="5078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5DB8F6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T</a:t>
                  </a:r>
                  <a14:m>
                    <m:oMath xmlns:m="http://schemas.openxmlformats.org/officeDocument/2006/math">
                      <m:r>
                        <a:rPr lang="zh-CN" altLang="en-US" i="0">
                          <a:solidFill>
                            <a:srgbClr val="5DB8F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5DB8F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5DB8F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i="1">
                              <a:solidFill>
                                <a:srgbClr val="5DB8F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rgbClr val="5DB8F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endParaRPr lang="zh-CN" altLang="en-US" dirty="0">
                    <a:solidFill>
                      <a:srgbClr val="5DB8F6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8043" y="3786762"/>
                  <a:ext cx="1458861" cy="507831"/>
                </a:xfrm>
                <a:prstGeom prst="rect">
                  <a:avLst/>
                </a:prstGeom>
                <a:blipFill>
                  <a:blip r:embed="rId3"/>
                  <a:stretch>
                    <a:fillRect l="-7950" t="-14458" b="-277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/>
                <p:cNvSpPr/>
                <p:nvPr/>
              </p:nvSpPr>
              <p:spPr>
                <a:xfrm>
                  <a:off x="9240115" y="4765601"/>
                  <a:ext cx="1583062" cy="5078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7FAB4C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M</a:t>
                  </a:r>
                  <a14:m>
                    <m:oMath xmlns:m="http://schemas.openxmlformats.org/officeDocument/2006/math">
                      <m:r>
                        <a:rPr lang="zh-CN" altLang="en-US" i="0">
                          <a:solidFill>
                            <a:srgbClr val="7FAB4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7FAB4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7FAB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b="0" i="1" smtClean="0">
                              <a:solidFill>
                                <a:srgbClr val="7FAB4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7FAB4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a14:m>
                  <a:endParaRPr lang="zh-CN" altLang="en-US" dirty="0">
                    <a:solidFill>
                      <a:srgbClr val="7FAB4C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矩形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0115" y="4765601"/>
                  <a:ext cx="1583062" cy="507831"/>
                </a:xfrm>
                <a:prstGeom prst="rect">
                  <a:avLst/>
                </a:prstGeom>
                <a:blipFill>
                  <a:blip r:embed="rId4"/>
                  <a:stretch>
                    <a:fillRect l="-7308" t="-14458" b="-277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/>
                <p:cNvSpPr/>
                <p:nvPr/>
              </p:nvSpPr>
              <p:spPr>
                <a:xfrm>
                  <a:off x="11665342" y="1407854"/>
                  <a:ext cx="594971" cy="5078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5342" y="1407854"/>
                  <a:ext cx="594971" cy="5078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/>
                <p:cNvSpPr/>
                <p:nvPr/>
              </p:nvSpPr>
              <p:spPr>
                <a:xfrm>
                  <a:off x="13984079" y="1396568"/>
                  <a:ext cx="602986" cy="5078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84079" y="1396568"/>
                  <a:ext cx="602986" cy="5078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/>
                <p:cNvSpPr/>
                <p:nvPr/>
              </p:nvSpPr>
              <p:spPr>
                <a:xfrm>
                  <a:off x="15420827" y="1426374"/>
                  <a:ext cx="602986" cy="5078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矩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20827" y="1426374"/>
                  <a:ext cx="602986" cy="5078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文本框 42"/>
          <p:cNvSpPr txBox="1"/>
          <p:nvPr/>
        </p:nvSpPr>
        <p:spPr>
          <a:xfrm>
            <a:off x="12975877" y="4038313"/>
            <a:ext cx="1169267" cy="8742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400" kern="100" dirty="0"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IMU</a:t>
            </a:r>
            <a:r>
              <a:rPr lang="zh-CN" altLang="en-US" sz="2400" kern="100" dirty="0"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约束</a:t>
            </a:r>
            <a:endParaRPr lang="zh-CN" sz="2400" dirty="0">
              <a:solidFill>
                <a:schemeClr val="bg1">
                  <a:lumMod val="9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92" name="文本框 42"/>
          <p:cNvSpPr txBox="1"/>
          <p:nvPr/>
        </p:nvSpPr>
        <p:spPr>
          <a:xfrm>
            <a:off x="12963481" y="4587022"/>
            <a:ext cx="1505603" cy="73153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视觉约束</a:t>
            </a:r>
            <a:endParaRPr lang="zh-CN" sz="2400" dirty="0">
              <a:solidFill>
                <a:schemeClr val="bg1">
                  <a:lumMod val="9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2604073" y="4305632"/>
            <a:ext cx="196932" cy="1969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12617799" y="4887536"/>
            <a:ext cx="196932" cy="196932"/>
          </a:xfrm>
          <a:prstGeom prst="rect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5670521" y="5631845"/>
            <a:ext cx="6379517" cy="170354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7057250" y="7432817"/>
            <a:ext cx="36893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VINS</a:t>
            </a:r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的因子图形式</a:t>
            </a:r>
            <a:endParaRPr lang="zh-CN" alt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85333" y="7871182"/>
            <a:ext cx="1238037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[1] T. Qin. VINS-Mono: A robust and versatile monocular visual-inertial state estimator. </a:t>
            </a:r>
            <a:r>
              <a:rPr lang="en-US" altLang="zh-CN" sz="1400" kern="1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arXiv</a:t>
            </a: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preprint </a:t>
            </a:r>
            <a:r>
              <a:rPr lang="en-US" altLang="zh-CN" sz="1400" kern="1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arXiv</a:t>
            </a: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1708.03852, 2017.</a:t>
            </a:r>
            <a:endParaRPr lang="zh-CN" altLang="zh-CN" sz="1400" kern="100" dirty="0">
              <a:solidFill>
                <a:srgbClr val="5DB8F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[2] N. </a:t>
            </a:r>
            <a:r>
              <a:rPr lang="en-US" altLang="zh-CN" sz="1400" kern="1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Trawny</a:t>
            </a: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Indirect </a:t>
            </a:r>
            <a:r>
              <a:rPr lang="en-US" altLang="zh-CN" sz="1400" kern="1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Kalman</a:t>
            </a: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Filter for 3D Attitude Estimation. 2005.</a:t>
            </a:r>
            <a:endParaRPr lang="zh-CN" altLang="zh-CN" sz="1400" kern="100" dirty="0">
              <a:solidFill>
                <a:srgbClr val="5DB8F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[3] Sola. Quaternion kinematics for error-state </a:t>
            </a:r>
            <a:r>
              <a:rPr lang="en-US" altLang="zh-CN" sz="1400" kern="1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kalman</a:t>
            </a: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filter. 2017.</a:t>
            </a:r>
            <a:endParaRPr lang="zh-CN" altLang="zh-CN" sz="1400" kern="100" dirty="0">
              <a:solidFill>
                <a:srgbClr val="5DB8F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[4] K. </a:t>
            </a:r>
            <a:r>
              <a:rPr lang="en-US" altLang="zh-CN" sz="1400" kern="1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Eckenhoff</a:t>
            </a: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Decoupled, Consistent Node Removal and Edge </a:t>
            </a:r>
            <a:r>
              <a:rPr lang="en-US" altLang="zh-CN" sz="1400" kern="1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sparsification</a:t>
            </a: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for graph-based SLAM. 2016.</a:t>
            </a:r>
            <a:endParaRPr lang="zh-CN" altLang="zh-CN" sz="1400" kern="100" dirty="0">
              <a:solidFill>
                <a:srgbClr val="5DB8F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[5] J. Engel. Direct Sparse </a:t>
            </a:r>
            <a:r>
              <a:rPr lang="en-US" altLang="zh-CN" sz="1400" kern="1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Odometry</a:t>
            </a: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2016.</a:t>
            </a:r>
            <a:endParaRPr lang="zh-CN" altLang="zh-CN" sz="1400" kern="100" dirty="0">
              <a:solidFill>
                <a:srgbClr val="5DB8F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[6] Sliding Window Filter with Application to Planetary Landing. 2010.</a:t>
            </a:r>
            <a:endParaRPr lang="zh-CN" altLang="zh-CN" sz="1400" kern="100" dirty="0">
              <a:solidFill>
                <a:srgbClr val="5DB8F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[7] S. </a:t>
            </a:r>
            <a:r>
              <a:rPr lang="en-US" altLang="zh-CN" sz="1400" kern="1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Leutenegger</a:t>
            </a: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  <a:r>
              <a:rPr lang="en-US" altLang="zh-CN" sz="1400" kern="1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Keyframe</a:t>
            </a: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-Based Visual-Inertial SLAM Using Nonlinear Optimization. 2015.</a:t>
            </a:r>
            <a:endParaRPr lang="zh-CN" altLang="zh-CN" sz="1400" kern="100" dirty="0">
              <a:solidFill>
                <a:srgbClr val="5DB8F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96" name="直接连接符 95"/>
          <p:cNvCxnSpPr/>
          <p:nvPr/>
        </p:nvCxnSpPr>
        <p:spPr>
          <a:xfrm>
            <a:off x="0" y="7839978"/>
            <a:ext cx="40977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C1850EB1-9E32-4959-A4D8-F1A3AFEFF13C}"/>
              </a:ext>
            </a:extLst>
          </p:cNvPr>
          <p:cNvSpPr txBox="1"/>
          <p:nvPr/>
        </p:nvSpPr>
        <p:spPr>
          <a:xfrm>
            <a:off x="6276290" y="5631845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</a:rPr>
              <a:t>T</a:t>
            </a:r>
            <a:r>
              <a:rPr lang="en-US" altLang="zh-CN" sz="3200" baseline="-25000" dirty="0">
                <a:solidFill>
                  <a:srgbClr val="5DB8F6"/>
                </a:solidFill>
              </a:rPr>
              <a:t>0</a:t>
            </a:r>
            <a:endParaRPr lang="zh-CN" altLang="en-US" sz="3200" baseline="-25000" dirty="0">
              <a:solidFill>
                <a:srgbClr val="5DB8F6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06F145A-FE2F-4585-9809-6E0955F339A0}"/>
              </a:ext>
            </a:extLst>
          </p:cNvPr>
          <p:cNvSpPr txBox="1"/>
          <p:nvPr/>
        </p:nvSpPr>
        <p:spPr>
          <a:xfrm>
            <a:off x="8219567" y="5670540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</a:rPr>
              <a:t>T</a:t>
            </a:r>
            <a:r>
              <a:rPr lang="en-US" altLang="zh-CN" sz="3200" baseline="-25000" dirty="0">
                <a:solidFill>
                  <a:srgbClr val="5DB8F6"/>
                </a:solidFill>
              </a:rPr>
              <a:t>1</a:t>
            </a:r>
            <a:endParaRPr lang="zh-CN" altLang="en-US" sz="3200" baseline="-25000" dirty="0">
              <a:solidFill>
                <a:srgbClr val="5DB8F6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CACD7CB-B718-4CA5-AD8F-6DF5FCBECE67}"/>
              </a:ext>
            </a:extLst>
          </p:cNvPr>
          <p:cNvSpPr txBox="1"/>
          <p:nvPr/>
        </p:nvSpPr>
        <p:spPr>
          <a:xfrm>
            <a:off x="10122758" y="5720129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</a:rPr>
              <a:t>T</a:t>
            </a:r>
            <a:r>
              <a:rPr lang="en-US" altLang="zh-CN" sz="3200" baseline="-25000" dirty="0">
                <a:solidFill>
                  <a:srgbClr val="5DB8F6"/>
                </a:solidFill>
              </a:rPr>
              <a:t>2</a:t>
            </a:r>
            <a:endParaRPr lang="zh-CN" altLang="en-US" sz="3200" baseline="-25000" dirty="0">
              <a:solidFill>
                <a:srgbClr val="5DB8F6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5FC8E69-0E38-4D38-8645-FD1DC0D33767}"/>
              </a:ext>
            </a:extLst>
          </p:cNvPr>
          <p:cNvSpPr txBox="1"/>
          <p:nvPr/>
        </p:nvSpPr>
        <p:spPr>
          <a:xfrm>
            <a:off x="11900445" y="5730135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</a:rPr>
              <a:t>T</a:t>
            </a:r>
            <a:r>
              <a:rPr lang="en-US" altLang="zh-CN" sz="3200" baseline="-25000" dirty="0">
                <a:solidFill>
                  <a:srgbClr val="5DB8F6"/>
                </a:solidFill>
              </a:rPr>
              <a:t>3</a:t>
            </a:r>
            <a:endParaRPr lang="zh-CN" altLang="en-US" sz="3200" baseline="-25000" dirty="0">
              <a:solidFill>
                <a:srgbClr val="5DB8F6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A315CE2-67F6-4B24-8900-3E6AADCC9ECF}"/>
              </a:ext>
            </a:extLst>
          </p:cNvPr>
          <p:cNvSpPr txBox="1"/>
          <p:nvPr/>
        </p:nvSpPr>
        <p:spPr>
          <a:xfrm>
            <a:off x="6250848" y="6557561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92D050"/>
                </a:solidFill>
              </a:rPr>
              <a:t>M</a:t>
            </a:r>
            <a:r>
              <a:rPr lang="en-US" altLang="zh-CN" sz="3200" baseline="-25000" dirty="0">
                <a:solidFill>
                  <a:srgbClr val="92D050"/>
                </a:solidFill>
              </a:rPr>
              <a:t>0</a:t>
            </a:r>
            <a:endParaRPr lang="zh-CN" altLang="en-US" sz="3200" baseline="-25000" dirty="0">
              <a:solidFill>
                <a:srgbClr val="92D05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1190F5EB-346A-413B-887D-3F84CD7E4AB9}"/>
              </a:ext>
            </a:extLst>
          </p:cNvPr>
          <p:cNvSpPr txBox="1"/>
          <p:nvPr/>
        </p:nvSpPr>
        <p:spPr>
          <a:xfrm>
            <a:off x="8092297" y="6619330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92D050"/>
                </a:solidFill>
              </a:rPr>
              <a:t>M</a:t>
            </a:r>
            <a:r>
              <a:rPr lang="en-US" altLang="zh-CN" sz="3200" baseline="-25000" dirty="0">
                <a:solidFill>
                  <a:srgbClr val="92D050"/>
                </a:solidFill>
              </a:rPr>
              <a:t>1</a:t>
            </a:r>
            <a:endParaRPr lang="zh-CN" altLang="en-US" sz="3200" baseline="-25000" dirty="0">
              <a:solidFill>
                <a:srgbClr val="92D050"/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3FF11DA-C31B-419F-A2CB-37C5E16B5740}"/>
              </a:ext>
            </a:extLst>
          </p:cNvPr>
          <p:cNvSpPr txBox="1"/>
          <p:nvPr/>
        </p:nvSpPr>
        <p:spPr>
          <a:xfrm>
            <a:off x="10011540" y="6605199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92D050"/>
                </a:solidFill>
              </a:rPr>
              <a:t>M</a:t>
            </a:r>
            <a:r>
              <a:rPr lang="en-US" altLang="zh-CN" sz="3200" baseline="-25000" dirty="0">
                <a:solidFill>
                  <a:srgbClr val="92D050"/>
                </a:solidFill>
              </a:rPr>
              <a:t>2</a:t>
            </a:r>
            <a:endParaRPr lang="zh-CN" altLang="en-US" sz="3200" baseline="-25000" dirty="0">
              <a:solidFill>
                <a:srgbClr val="92D050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998691D4-630F-4EDD-A762-4D05C3614474}"/>
              </a:ext>
            </a:extLst>
          </p:cNvPr>
          <p:cNvSpPr txBox="1"/>
          <p:nvPr/>
        </p:nvSpPr>
        <p:spPr>
          <a:xfrm>
            <a:off x="11849567" y="6619330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92D050"/>
                </a:solidFill>
              </a:rPr>
              <a:t>M</a:t>
            </a:r>
            <a:r>
              <a:rPr lang="en-US" altLang="zh-CN" sz="3200" baseline="-25000" dirty="0">
                <a:solidFill>
                  <a:srgbClr val="92D050"/>
                </a:solidFill>
              </a:rPr>
              <a:t>3</a:t>
            </a:r>
            <a:endParaRPr lang="zh-CN" altLang="en-US" sz="3200" baseline="-25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5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>
                <a:solidFill>
                  <a:schemeClr val="bg1">
                    <a:lumMod val="95000"/>
                    <a:alpha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/>
              <a:t>27</a:t>
            </a:fld>
            <a:endParaRPr kumimoji="1" lang="zh-CN" altLang="en-US">
              <a:solidFill>
                <a:schemeClr val="bg1">
                  <a:lumMod val="95000"/>
                  <a:alpha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/>
              <a:t>VI-ORB</a:t>
            </a:r>
            <a:endParaRPr kumimoji="1" lang="zh-CN" altLang="en-US" sz="3200" dirty="0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220" y="1866383"/>
            <a:ext cx="9692299" cy="7515603"/>
          </a:xfrm>
          <a:prstGeom prst="rect">
            <a:avLst/>
          </a:prstGeom>
        </p:spPr>
      </p:pic>
      <p:sp>
        <p:nvSpPr>
          <p:cNvPr id="38" name="圆角矩形 37"/>
          <p:cNvSpPr/>
          <p:nvPr/>
        </p:nvSpPr>
        <p:spPr>
          <a:xfrm>
            <a:off x="1293179" y="7515621"/>
            <a:ext cx="6264581" cy="1828792"/>
          </a:xfrm>
          <a:prstGeom prst="roundRect">
            <a:avLst>
              <a:gd name="adj" fmla="val 0"/>
            </a:avLst>
          </a:prstGeom>
          <a:solidFill>
            <a:srgbClr val="D9D9D9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2071097" y="4246327"/>
            <a:ext cx="2354372" cy="2830882"/>
          </a:xfrm>
          <a:prstGeom prst="roundRect">
            <a:avLst>
              <a:gd name="adj" fmla="val 0"/>
            </a:avLst>
          </a:prstGeom>
          <a:solidFill>
            <a:srgbClr val="D9D9D9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2448964" y="2338414"/>
            <a:ext cx="4194395" cy="1043618"/>
          </a:xfrm>
          <a:prstGeom prst="roundRect">
            <a:avLst>
              <a:gd name="adj" fmla="val 0"/>
            </a:avLst>
          </a:prstGeom>
          <a:solidFill>
            <a:srgbClr val="D9D9D9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8204658" y="2342371"/>
            <a:ext cx="2046198" cy="1052186"/>
          </a:xfrm>
          <a:prstGeom prst="roundRect">
            <a:avLst>
              <a:gd name="adj" fmla="val 0"/>
            </a:avLst>
          </a:prstGeom>
          <a:solidFill>
            <a:srgbClr val="D9D9D9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8582526" y="4411252"/>
            <a:ext cx="1543069" cy="2778691"/>
          </a:xfrm>
          <a:prstGeom prst="roundRect">
            <a:avLst>
              <a:gd name="adj" fmla="val 0"/>
            </a:avLst>
          </a:prstGeom>
          <a:solidFill>
            <a:srgbClr val="D9D9D9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8595052" y="7782624"/>
            <a:ext cx="1543069" cy="935495"/>
          </a:xfrm>
          <a:prstGeom prst="roundRect">
            <a:avLst>
              <a:gd name="adj" fmla="val 0"/>
            </a:avLst>
          </a:prstGeom>
          <a:solidFill>
            <a:srgbClr val="D9D9D9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5540789" y="5649236"/>
            <a:ext cx="1866658" cy="1565759"/>
          </a:xfrm>
          <a:prstGeom prst="roundRect">
            <a:avLst>
              <a:gd name="adj" fmla="val 0"/>
            </a:avLst>
          </a:prstGeom>
          <a:solidFill>
            <a:srgbClr val="D9D9D9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2722056" y="3419609"/>
            <a:ext cx="2042400" cy="701457"/>
          </a:xfrm>
          <a:prstGeom prst="roundRect">
            <a:avLst>
              <a:gd name="adj" fmla="val 0"/>
            </a:avLst>
          </a:prstGeom>
          <a:solidFill>
            <a:srgbClr val="D9D9D9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11512820" y="1000480"/>
            <a:ext cx="4706738" cy="3584057"/>
            <a:chOff x="11512820" y="1000480"/>
            <a:chExt cx="4706738" cy="3584057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89546" y="1866383"/>
              <a:ext cx="1972854" cy="2718154"/>
            </a:xfrm>
            <a:prstGeom prst="rect">
              <a:avLst/>
            </a:prstGeom>
          </p:spPr>
        </p:pic>
        <p:sp>
          <p:nvSpPr>
            <p:cNvPr id="49" name="矩形 48"/>
            <p:cNvSpPr/>
            <p:nvPr/>
          </p:nvSpPr>
          <p:spPr>
            <a:xfrm>
              <a:off x="11512820" y="1000480"/>
              <a:ext cx="470673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400" kern="1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Track Local Map</a:t>
              </a:r>
              <a:r>
                <a:rPr lang="zh-CN" altLang="en-US" sz="2400" kern="1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：仅优化当前帧</a:t>
              </a:r>
              <a:endParaRPr lang="zh-CN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1288170" y="4773733"/>
            <a:ext cx="6460411" cy="4609563"/>
            <a:chOff x="11288170" y="4773733"/>
            <a:chExt cx="6460411" cy="4609563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8170" y="5484016"/>
              <a:ext cx="6460411" cy="3899280"/>
            </a:xfrm>
            <a:prstGeom prst="rect">
              <a:avLst/>
            </a:prstGeom>
          </p:spPr>
        </p:pic>
        <p:sp>
          <p:nvSpPr>
            <p:cNvPr id="50" name="矩形 49"/>
            <p:cNvSpPr/>
            <p:nvPr/>
          </p:nvSpPr>
          <p:spPr>
            <a:xfrm>
              <a:off x="11379791" y="4773733"/>
              <a:ext cx="62771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2400" kern="1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Local BA</a:t>
              </a:r>
              <a:r>
                <a:rPr lang="zh-CN" altLang="en-US" sz="2400" kern="1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：优化滑窗内所有帧</a:t>
              </a:r>
              <a:r>
                <a:rPr lang="en-US" altLang="zh-CN" sz="2400" kern="1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PVQB</a:t>
              </a:r>
              <a:r>
                <a:rPr lang="zh-CN" altLang="en-US" sz="2400" kern="1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和路标点</a:t>
              </a:r>
              <a:endParaRPr lang="zh-CN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01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幻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>
                <a:solidFill>
                  <a:schemeClr val="bg1">
                    <a:lumMod val="95000"/>
                    <a:alpha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/>
              <a:t>28</a:t>
            </a:fld>
            <a:endParaRPr kumimoji="1" lang="zh-CN" altLang="en-US">
              <a:solidFill>
                <a:schemeClr val="bg1">
                  <a:lumMod val="95000"/>
                  <a:alpha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/>
              <a:t>ICE-BA</a:t>
            </a:r>
            <a:endParaRPr kumimoji="1" lang="zh-CN" altLang="en-US" sz="3200" dirty="0"/>
          </a:p>
        </p:txBody>
      </p:sp>
      <p:sp>
        <p:nvSpPr>
          <p:cNvPr id="27" name="矩形 26"/>
          <p:cNvSpPr/>
          <p:nvPr/>
        </p:nvSpPr>
        <p:spPr>
          <a:xfrm>
            <a:off x="263047" y="9409059"/>
            <a:ext cx="9144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[1] H. Liu. ICE-BA: Incremental, </a:t>
            </a:r>
            <a:r>
              <a:rPr lang="en-US" altLang="zh-CN" sz="1400" kern="1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consisten</a:t>
            </a: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and efficient bundle adjustment for visual-inertial slam. 2018. </a:t>
            </a:r>
            <a:r>
              <a:rPr lang="en-US" altLang="zh-CN" sz="1400" kern="1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CVPR</a:t>
            </a: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endParaRPr lang="zh-CN" altLang="zh-CN" sz="1400" kern="100" dirty="0">
              <a:solidFill>
                <a:srgbClr val="5DB8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[2] H. Liu. Robust </a:t>
            </a:r>
            <a:r>
              <a:rPr lang="en-US" altLang="zh-CN" sz="1400" kern="1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keyframe</a:t>
            </a: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-based dense SLAM with an </a:t>
            </a:r>
            <a:r>
              <a:rPr lang="en-US" altLang="zh-CN" sz="1400" kern="1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RGB</a:t>
            </a: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-D camera. 2017.</a:t>
            </a:r>
            <a:endParaRPr lang="zh-CN" altLang="zh-CN" sz="1400" kern="100" dirty="0">
              <a:solidFill>
                <a:srgbClr val="5DB8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0" y="9382692"/>
            <a:ext cx="40977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651354" y="1642457"/>
            <a:ext cx="1582037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zh-CN" altLang="en-US" sz="2400" kern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增量式</a:t>
            </a:r>
            <a:r>
              <a:rPr lang="en-US" altLang="zh-CN" sz="2400" kern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</a:t>
            </a:r>
            <a:r>
              <a:rPr lang="zh-CN" altLang="en-US" sz="2400" kern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，误差为</a:t>
            </a:r>
            <a:r>
              <a:rPr lang="en-US" altLang="zh-CN" sz="2400" kern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IMU</a:t>
            </a:r>
            <a:r>
              <a:rPr lang="zh-CN" altLang="en-US" sz="2400" kern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和视觉，</a:t>
            </a:r>
            <a:r>
              <a:rPr lang="en-US" altLang="zh-CN" sz="2400" kern="1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LBA</a:t>
            </a:r>
            <a:r>
              <a:rPr lang="zh-CN" altLang="en-US" sz="2400" kern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为滑窗优化，</a:t>
            </a:r>
            <a:r>
              <a:rPr lang="en-US" altLang="zh-CN" sz="2400" kern="1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GBA</a:t>
            </a:r>
            <a:r>
              <a:rPr lang="zh-CN" altLang="en-US" sz="2400" kern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为所有</a:t>
            </a:r>
            <a:r>
              <a:rPr lang="en-US" altLang="zh-CN" sz="2400" kern="1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KF</a:t>
            </a:r>
            <a:r>
              <a:rPr lang="zh-CN" altLang="en-US" sz="2400" kern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优化</a:t>
            </a:r>
            <a:endParaRPr lang="zh-CN" altLang="zh-CN" sz="2400" kern="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026559" y="7113240"/>
            <a:ext cx="346419" cy="3464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903834" y="7114547"/>
            <a:ext cx="346419" cy="3464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004304" y="7624682"/>
            <a:ext cx="196932" cy="1969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004303" y="6325582"/>
            <a:ext cx="196932" cy="196932"/>
          </a:xfrm>
          <a:prstGeom prst="rect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7869360" y="5183365"/>
            <a:ext cx="346419" cy="3464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16" idx="4"/>
            <a:endCxn id="15" idx="0"/>
          </p:cNvCxnSpPr>
          <p:nvPr/>
        </p:nvCxnSpPr>
        <p:spPr>
          <a:xfrm flipH="1">
            <a:off x="7102769" y="5529784"/>
            <a:ext cx="939801" cy="795798"/>
          </a:xfrm>
          <a:prstGeom prst="line">
            <a:avLst/>
          </a:prstGeom>
          <a:ln>
            <a:solidFill>
              <a:srgbClr val="F265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5" idx="2"/>
            <a:endCxn id="11" idx="0"/>
          </p:cNvCxnSpPr>
          <p:nvPr/>
        </p:nvCxnSpPr>
        <p:spPr>
          <a:xfrm flipH="1">
            <a:off x="6199769" y="6522514"/>
            <a:ext cx="903000" cy="590726"/>
          </a:xfrm>
          <a:prstGeom prst="line">
            <a:avLst/>
          </a:prstGeom>
          <a:ln>
            <a:solidFill>
              <a:srgbClr val="F265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5" idx="2"/>
            <a:endCxn id="13" idx="0"/>
          </p:cNvCxnSpPr>
          <p:nvPr/>
        </p:nvCxnSpPr>
        <p:spPr>
          <a:xfrm>
            <a:off x="7102769" y="6522514"/>
            <a:ext cx="974275" cy="592033"/>
          </a:xfrm>
          <a:prstGeom prst="line">
            <a:avLst/>
          </a:prstGeom>
          <a:ln>
            <a:solidFill>
              <a:srgbClr val="F265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6026559" y="7988192"/>
            <a:ext cx="346419" cy="3464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903834" y="7989499"/>
            <a:ext cx="346419" cy="3464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>
            <a:stCxn id="11" idx="6"/>
            <a:endCxn id="14" idx="1"/>
          </p:cNvCxnSpPr>
          <p:nvPr/>
        </p:nvCxnSpPr>
        <p:spPr>
          <a:xfrm>
            <a:off x="6372978" y="7286450"/>
            <a:ext cx="631326" cy="436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20" idx="6"/>
            <a:endCxn id="14" idx="1"/>
          </p:cNvCxnSpPr>
          <p:nvPr/>
        </p:nvCxnSpPr>
        <p:spPr>
          <a:xfrm flipV="1">
            <a:off x="6372978" y="7723148"/>
            <a:ext cx="631326" cy="438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4" idx="3"/>
            <a:endCxn id="13" idx="2"/>
          </p:cNvCxnSpPr>
          <p:nvPr/>
        </p:nvCxnSpPr>
        <p:spPr>
          <a:xfrm flipV="1">
            <a:off x="7201236" y="7287757"/>
            <a:ext cx="702598" cy="435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4" idx="3"/>
            <a:endCxn id="21" idx="2"/>
          </p:cNvCxnSpPr>
          <p:nvPr/>
        </p:nvCxnSpPr>
        <p:spPr>
          <a:xfrm>
            <a:off x="7201236" y="7723148"/>
            <a:ext cx="702598" cy="439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9781109" y="7111933"/>
            <a:ext cx="346419" cy="3464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658384" y="7113240"/>
            <a:ext cx="346419" cy="3464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0758854" y="7623375"/>
            <a:ext cx="196932" cy="1969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758853" y="6324275"/>
            <a:ext cx="196932" cy="196932"/>
          </a:xfrm>
          <a:prstGeom prst="rect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0684110" y="5182058"/>
            <a:ext cx="346419" cy="3464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10857319" y="5528477"/>
            <a:ext cx="1" cy="795798"/>
          </a:xfrm>
          <a:prstGeom prst="line">
            <a:avLst/>
          </a:prstGeom>
          <a:ln>
            <a:solidFill>
              <a:srgbClr val="F265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34" idx="2"/>
            <a:endCxn id="30" idx="0"/>
          </p:cNvCxnSpPr>
          <p:nvPr/>
        </p:nvCxnSpPr>
        <p:spPr>
          <a:xfrm flipH="1">
            <a:off x="9954319" y="6521207"/>
            <a:ext cx="903000" cy="590726"/>
          </a:xfrm>
          <a:prstGeom prst="line">
            <a:avLst/>
          </a:prstGeom>
          <a:ln>
            <a:solidFill>
              <a:srgbClr val="F265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34" idx="2"/>
            <a:endCxn id="32" idx="0"/>
          </p:cNvCxnSpPr>
          <p:nvPr/>
        </p:nvCxnSpPr>
        <p:spPr>
          <a:xfrm>
            <a:off x="10857319" y="6521207"/>
            <a:ext cx="974275" cy="592033"/>
          </a:xfrm>
          <a:prstGeom prst="line">
            <a:avLst/>
          </a:prstGeom>
          <a:ln>
            <a:solidFill>
              <a:srgbClr val="F265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9781109" y="7986885"/>
            <a:ext cx="346419" cy="3464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1658384" y="7988192"/>
            <a:ext cx="346419" cy="3464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>
            <a:stCxn id="30" idx="6"/>
            <a:endCxn id="33" idx="1"/>
          </p:cNvCxnSpPr>
          <p:nvPr/>
        </p:nvCxnSpPr>
        <p:spPr>
          <a:xfrm>
            <a:off x="10127528" y="7285143"/>
            <a:ext cx="631326" cy="436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39" idx="6"/>
            <a:endCxn id="33" idx="1"/>
          </p:cNvCxnSpPr>
          <p:nvPr/>
        </p:nvCxnSpPr>
        <p:spPr>
          <a:xfrm flipV="1">
            <a:off x="10127528" y="7721841"/>
            <a:ext cx="631326" cy="438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33" idx="3"/>
            <a:endCxn id="32" idx="2"/>
          </p:cNvCxnSpPr>
          <p:nvPr/>
        </p:nvCxnSpPr>
        <p:spPr>
          <a:xfrm flipV="1">
            <a:off x="10955786" y="7286450"/>
            <a:ext cx="702598" cy="435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33" idx="3"/>
            <a:endCxn id="40" idx="2"/>
          </p:cNvCxnSpPr>
          <p:nvPr/>
        </p:nvCxnSpPr>
        <p:spPr>
          <a:xfrm>
            <a:off x="10955786" y="7721841"/>
            <a:ext cx="702598" cy="439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8863102" y="7623375"/>
            <a:ext cx="196932" cy="1969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/>
          <p:cNvCxnSpPr>
            <a:stCxn id="13" idx="6"/>
            <a:endCxn id="45" idx="1"/>
          </p:cNvCxnSpPr>
          <p:nvPr/>
        </p:nvCxnSpPr>
        <p:spPr>
          <a:xfrm>
            <a:off x="8250253" y="7287757"/>
            <a:ext cx="612849" cy="434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21" idx="6"/>
            <a:endCxn id="45" idx="1"/>
          </p:cNvCxnSpPr>
          <p:nvPr/>
        </p:nvCxnSpPr>
        <p:spPr>
          <a:xfrm flipV="1">
            <a:off x="8250253" y="7721841"/>
            <a:ext cx="612849" cy="440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45" idx="3"/>
            <a:endCxn id="30" idx="2"/>
          </p:cNvCxnSpPr>
          <p:nvPr/>
        </p:nvCxnSpPr>
        <p:spPr>
          <a:xfrm flipV="1">
            <a:off x="9060034" y="7285143"/>
            <a:ext cx="721075" cy="436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45" idx="3"/>
            <a:endCxn id="39" idx="2"/>
          </p:cNvCxnSpPr>
          <p:nvPr/>
        </p:nvCxnSpPr>
        <p:spPr>
          <a:xfrm>
            <a:off x="9060034" y="7721841"/>
            <a:ext cx="721075" cy="438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8881578" y="6303465"/>
            <a:ext cx="196932" cy="196932"/>
          </a:xfrm>
          <a:prstGeom prst="rect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755361" y="5161248"/>
            <a:ext cx="346419" cy="3464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/>
          <p:cNvCxnSpPr>
            <a:stCxn id="16" idx="4"/>
            <a:endCxn id="50" idx="0"/>
          </p:cNvCxnSpPr>
          <p:nvPr/>
        </p:nvCxnSpPr>
        <p:spPr>
          <a:xfrm>
            <a:off x="8042570" y="5529784"/>
            <a:ext cx="937474" cy="773681"/>
          </a:xfrm>
          <a:prstGeom prst="line">
            <a:avLst/>
          </a:prstGeom>
          <a:ln>
            <a:solidFill>
              <a:srgbClr val="F265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50" idx="2"/>
            <a:endCxn id="11" idx="7"/>
          </p:cNvCxnSpPr>
          <p:nvPr/>
        </p:nvCxnSpPr>
        <p:spPr>
          <a:xfrm flipH="1">
            <a:off x="6322246" y="6500397"/>
            <a:ext cx="2657798" cy="663575"/>
          </a:xfrm>
          <a:prstGeom prst="line">
            <a:avLst/>
          </a:prstGeom>
          <a:ln>
            <a:solidFill>
              <a:srgbClr val="F265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50" idx="2"/>
            <a:endCxn id="30" idx="0"/>
          </p:cNvCxnSpPr>
          <p:nvPr/>
        </p:nvCxnSpPr>
        <p:spPr>
          <a:xfrm>
            <a:off x="8980044" y="6500397"/>
            <a:ext cx="974275" cy="611536"/>
          </a:xfrm>
          <a:prstGeom prst="line">
            <a:avLst/>
          </a:prstGeom>
          <a:ln>
            <a:solidFill>
              <a:srgbClr val="F265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9832076" y="6293060"/>
            <a:ext cx="196932" cy="196932"/>
          </a:xfrm>
          <a:prstGeom prst="rect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>
            <a:stCxn id="55" idx="2"/>
            <a:endCxn id="13" idx="0"/>
          </p:cNvCxnSpPr>
          <p:nvPr/>
        </p:nvCxnSpPr>
        <p:spPr>
          <a:xfrm flipH="1">
            <a:off x="8077044" y="6489992"/>
            <a:ext cx="1853498" cy="624555"/>
          </a:xfrm>
          <a:prstGeom prst="line">
            <a:avLst/>
          </a:prstGeom>
          <a:ln>
            <a:solidFill>
              <a:srgbClr val="F265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55" idx="2"/>
            <a:endCxn id="32" idx="0"/>
          </p:cNvCxnSpPr>
          <p:nvPr/>
        </p:nvCxnSpPr>
        <p:spPr>
          <a:xfrm>
            <a:off x="9930542" y="6489992"/>
            <a:ext cx="1901052" cy="623248"/>
          </a:xfrm>
          <a:prstGeom prst="line">
            <a:avLst/>
          </a:prstGeom>
          <a:ln>
            <a:solidFill>
              <a:srgbClr val="F265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51" idx="4"/>
            <a:endCxn id="55" idx="0"/>
          </p:cNvCxnSpPr>
          <p:nvPr/>
        </p:nvCxnSpPr>
        <p:spPr>
          <a:xfrm>
            <a:off x="9928571" y="5507667"/>
            <a:ext cx="1971" cy="785393"/>
          </a:xfrm>
          <a:prstGeom prst="line">
            <a:avLst/>
          </a:prstGeom>
          <a:ln>
            <a:solidFill>
              <a:srgbClr val="F265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4327049" y="6995661"/>
                <a:ext cx="1458861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i="1" dirty="0">
                    <a:solidFill>
                      <a:srgbClr val="5DB8F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</a:t>
                </a:r>
                <a14:m>
                  <m:oMath xmlns:m="http://schemas.openxmlformats.org/officeDocument/2006/math">
                    <m:r>
                      <a:rPr lang="zh-CN" altLang="en-US" i="0">
                        <a:solidFill>
                          <a:srgbClr val="5DB8F6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5DB8F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5DB8F6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i="1">
                            <a:solidFill>
                              <a:srgbClr val="5DB8F6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rgbClr val="5DB8F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zh-CN" altLang="en-US" dirty="0">
                  <a:solidFill>
                    <a:srgbClr val="5DB8F6"/>
                  </a:solidFill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049" y="6995661"/>
                <a:ext cx="1458861" cy="507831"/>
              </a:xfrm>
              <a:prstGeom prst="rect">
                <a:avLst/>
              </a:prstGeom>
              <a:blipFill>
                <a:blip r:embed="rId2"/>
                <a:stretch>
                  <a:fillRect l="-7950" t="-14458" b="-27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4379121" y="7974500"/>
                <a:ext cx="1583062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i="1" dirty="0">
                    <a:solidFill>
                      <a:srgbClr val="7FAB4C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M</a:t>
                </a:r>
                <a14:m>
                  <m:oMath xmlns:m="http://schemas.openxmlformats.org/officeDocument/2006/math">
                    <m:r>
                      <a:rPr lang="zh-CN" altLang="en-US" i="0">
                        <a:solidFill>
                          <a:srgbClr val="7FAB4C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7FAB4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7FAB4C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1" smtClean="0">
                            <a:solidFill>
                              <a:srgbClr val="7FAB4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7FAB4C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zh-CN" altLang="en-US" dirty="0">
                  <a:solidFill>
                    <a:srgbClr val="7FAB4C"/>
                  </a:solidFill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121" y="7974500"/>
                <a:ext cx="1583062" cy="507831"/>
              </a:xfrm>
              <a:prstGeom prst="rect">
                <a:avLst/>
              </a:prstGeom>
              <a:blipFill>
                <a:blip r:embed="rId3"/>
                <a:stretch>
                  <a:fillRect l="-7308" t="-14458" b="-289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7310428" y="5050960"/>
                <a:ext cx="594971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28" y="5050960"/>
                <a:ext cx="594971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9171927" y="5074572"/>
                <a:ext cx="602986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927" y="5074572"/>
                <a:ext cx="602986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11181111" y="5084468"/>
                <a:ext cx="602986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111" y="5084468"/>
                <a:ext cx="602986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42"/>
          <p:cNvSpPr txBox="1"/>
          <p:nvPr/>
        </p:nvSpPr>
        <p:spPr>
          <a:xfrm>
            <a:off x="12975877" y="4038313"/>
            <a:ext cx="1169267" cy="8742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400" kern="100" dirty="0"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IMU</a:t>
            </a:r>
            <a:r>
              <a:rPr lang="zh-CN" altLang="en-US" sz="2400" kern="100" dirty="0"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约束</a:t>
            </a:r>
            <a:endParaRPr lang="zh-CN" sz="2400" dirty="0">
              <a:solidFill>
                <a:schemeClr val="bg1">
                  <a:lumMod val="9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文本框 42"/>
          <p:cNvSpPr txBox="1"/>
          <p:nvPr/>
        </p:nvSpPr>
        <p:spPr>
          <a:xfrm>
            <a:off x="12963481" y="4587022"/>
            <a:ext cx="1505603" cy="73153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视觉约束</a:t>
            </a:r>
            <a:endParaRPr lang="zh-CN" sz="2400" dirty="0">
              <a:solidFill>
                <a:schemeClr val="bg1">
                  <a:lumMod val="9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2604073" y="4305632"/>
            <a:ext cx="196932" cy="1969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12617799" y="4887536"/>
            <a:ext cx="196932" cy="196932"/>
          </a:xfrm>
          <a:prstGeom prst="rect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圆角矩形 67"/>
          <p:cNvSpPr/>
          <p:nvPr/>
        </p:nvSpPr>
        <p:spPr>
          <a:xfrm>
            <a:off x="5848540" y="6897371"/>
            <a:ext cx="6379517" cy="170354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7221859" y="8802056"/>
            <a:ext cx="36893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ICE-BA</a:t>
            </a:r>
            <a:r>
              <a:rPr lang="zh-CN" altLang="en-US" sz="22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的因子图形式</a:t>
            </a:r>
            <a:endParaRPr lang="zh-CN" altLang="en-US" sz="2200" dirty="0">
              <a:solidFill>
                <a:srgbClr val="5DB8F6"/>
              </a:solidFill>
            </a:endParaRPr>
          </a:p>
        </p:txBody>
      </p:sp>
      <p:grpSp>
        <p:nvGrpSpPr>
          <p:cNvPr id="121" name="组合 120"/>
          <p:cNvGrpSpPr/>
          <p:nvPr/>
        </p:nvGrpSpPr>
        <p:grpSpPr>
          <a:xfrm>
            <a:off x="6372978" y="3118391"/>
            <a:ext cx="3408131" cy="876259"/>
            <a:chOff x="6372978" y="3118391"/>
            <a:chExt cx="3408131" cy="876259"/>
          </a:xfrm>
        </p:grpSpPr>
        <p:sp>
          <p:nvSpPr>
            <p:cNvPr id="74" name="矩形 73"/>
            <p:cNvSpPr/>
            <p:nvPr/>
          </p:nvSpPr>
          <p:spPr>
            <a:xfrm>
              <a:off x="7923302" y="3456623"/>
              <a:ext cx="196932" cy="1969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5" name="直接连接符 74"/>
            <p:cNvCxnSpPr>
              <a:stCxn id="70" idx="6"/>
              <a:endCxn id="74" idx="1"/>
            </p:cNvCxnSpPr>
            <p:nvPr/>
          </p:nvCxnSpPr>
          <p:spPr>
            <a:xfrm>
              <a:off x="6372978" y="3119698"/>
              <a:ext cx="1550324" cy="435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>
              <a:stCxn id="71" idx="6"/>
              <a:endCxn id="74" idx="1"/>
            </p:cNvCxnSpPr>
            <p:nvPr/>
          </p:nvCxnSpPr>
          <p:spPr>
            <a:xfrm flipV="1">
              <a:off x="6372978" y="3555089"/>
              <a:ext cx="1550324" cy="4395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74" idx="3"/>
              <a:endCxn id="72" idx="2"/>
            </p:cNvCxnSpPr>
            <p:nvPr/>
          </p:nvCxnSpPr>
          <p:spPr>
            <a:xfrm flipV="1">
              <a:off x="8120234" y="3118391"/>
              <a:ext cx="1660875" cy="4366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>
              <a:stCxn id="74" idx="3"/>
              <a:endCxn id="73" idx="2"/>
            </p:cNvCxnSpPr>
            <p:nvPr/>
          </p:nvCxnSpPr>
          <p:spPr>
            <a:xfrm>
              <a:off x="8120234" y="3555089"/>
              <a:ext cx="1660875" cy="4382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组合 121"/>
          <p:cNvGrpSpPr/>
          <p:nvPr/>
        </p:nvGrpSpPr>
        <p:grpSpPr>
          <a:xfrm>
            <a:off x="6372978" y="3118391"/>
            <a:ext cx="3408131" cy="2064974"/>
            <a:chOff x="6372978" y="3118391"/>
            <a:chExt cx="3408131" cy="2064974"/>
          </a:xfrm>
        </p:grpSpPr>
        <p:sp>
          <p:nvSpPr>
            <p:cNvPr id="84" name="矩形 83"/>
            <p:cNvSpPr/>
            <p:nvPr/>
          </p:nvSpPr>
          <p:spPr>
            <a:xfrm>
              <a:off x="7944654" y="4167859"/>
              <a:ext cx="196932" cy="196932"/>
            </a:xfrm>
            <a:prstGeom prst="rect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5" name="直接连接符 84"/>
            <p:cNvCxnSpPr>
              <a:stCxn id="16" idx="0"/>
              <a:endCxn id="84" idx="2"/>
            </p:cNvCxnSpPr>
            <p:nvPr/>
          </p:nvCxnSpPr>
          <p:spPr>
            <a:xfrm flipV="1">
              <a:off x="8042570" y="4364791"/>
              <a:ext cx="550" cy="818574"/>
            </a:xfrm>
            <a:prstGeom prst="line">
              <a:avLst/>
            </a:prstGeom>
            <a:ln>
              <a:solidFill>
                <a:srgbClr val="F265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>
              <a:stCxn id="84" idx="0"/>
              <a:endCxn id="70" idx="6"/>
            </p:cNvCxnSpPr>
            <p:nvPr/>
          </p:nvCxnSpPr>
          <p:spPr>
            <a:xfrm flipH="1" flipV="1">
              <a:off x="6372978" y="3119698"/>
              <a:ext cx="1670142" cy="1048161"/>
            </a:xfrm>
            <a:prstGeom prst="line">
              <a:avLst/>
            </a:prstGeom>
            <a:ln>
              <a:solidFill>
                <a:srgbClr val="F265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>
              <a:stCxn id="84" idx="0"/>
              <a:endCxn id="72" idx="2"/>
            </p:cNvCxnSpPr>
            <p:nvPr/>
          </p:nvCxnSpPr>
          <p:spPr>
            <a:xfrm flipV="1">
              <a:off x="8043120" y="3118391"/>
              <a:ext cx="1737989" cy="1049468"/>
            </a:xfrm>
            <a:prstGeom prst="line">
              <a:avLst/>
            </a:prstGeom>
            <a:ln>
              <a:solidFill>
                <a:srgbClr val="F265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矩形 103"/>
          <p:cNvSpPr/>
          <p:nvPr/>
        </p:nvSpPr>
        <p:spPr>
          <a:xfrm>
            <a:off x="12235802" y="7425975"/>
            <a:ext cx="151536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en-US" altLang="zh-CN" sz="2400" kern="100" dirty="0" err="1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LBA</a:t>
            </a:r>
            <a:endParaRPr lang="zh-CN" altLang="zh-CN" sz="2400" kern="100" dirty="0">
              <a:solidFill>
                <a:srgbClr val="5DB8F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5884568" y="7014087"/>
            <a:ext cx="634534" cy="1404743"/>
          </a:xfrm>
          <a:prstGeom prst="roundRect">
            <a:avLst>
              <a:gd name="adj" fmla="val 50000"/>
            </a:avLst>
          </a:prstGeom>
          <a:solidFill>
            <a:srgbClr val="F2F2F2">
              <a:alpha val="50196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圆角矩形 106"/>
          <p:cNvSpPr/>
          <p:nvPr/>
        </p:nvSpPr>
        <p:spPr>
          <a:xfrm>
            <a:off x="9649596" y="7055385"/>
            <a:ext cx="634534" cy="1404743"/>
          </a:xfrm>
          <a:prstGeom prst="roundRect">
            <a:avLst>
              <a:gd name="adj" fmla="val 50000"/>
            </a:avLst>
          </a:prstGeom>
          <a:solidFill>
            <a:srgbClr val="F2F2F2">
              <a:alpha val="50196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5905399" y="8418830"/>
            <a:ext cx="55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7807733" y="8395981"/>
            <a:ext cx="55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9690446" y="8418830"/>
            <a:ext cx="55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11566831" y="8418830"/>
            <a:ext cx="55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4998976" y="2796112"/>
            <a:ext cx="7826277" cy="1885541"/>
            <a:chOff x="4998976" y="2796112"/>
            <a:chExt cx="7826277" cy="1885541"/>
          </a:xfrm>
        </p:grpSpPr>
        <p:grpSp>
          <p:nvGrpSpPr>
            <p:cNvPr id="108" name="组合 107"/>
            <p:cNvGrpSpPr/>
            <p:nvPr/>
          </p:nvGrpSpPr>
          <p:grpSpPr>
            <a:xfrm>
              <a:off x="4998976" y="2796112"/>
              <a:ext cx="7826277" cy="1703540"/>
              <a:chOff x="4998976" y="2796112"/>
              <a:chExt cx="7826277" cy="1703540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6026559" y="2946488"/>
                <a:ext cx="346419" cy="3464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6026559" y="3821440"/>
                <a:ext cx="346419" cy="34641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9781109" y="2945181"/>
                <a:ext cx="346419" cy="3464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9781109" y="3820133"/>
                <a:ext cx="346419" cy="34641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圆角矩形 101"/>
              <p:cNvSpPr/>
              <p:nvPr/>
            </p:nvSpPr>
            <p:spPr>
              <a:xfrm>
                <a:off x="4998976" y="2796112"/>
                <a:ext cx="6379517" cy="1703540"/>
              </a:xfrm>
              <a:prstGeom prst="round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11309887" y="3279069"/>
                <a:ext cx="1515366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</a:pPr>
                <a:r>
                  <a:rPr lang="en-US" altLang="zh-CN" sz="2400" kern="100" dirty="0" err="1">
                    <a:solidFill>
                      <a:srgbClr val="5DB8F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GBA</a:t>
                </a:r>
                <a:endParaRPr lang="zh-CN" altLang="zh-CN" sz="2400" kern="100" dirty="0">
                  <a:solidFill>
                    <a:srgbClr val="5DB8F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8" name="文本框 117"/>
            <p:cNvSpPr txBox="1"/>
            <p:nvPr/>
          </p:nvSpPr>
          <p:spPr>
            <a:xfrm>
              <a:off x="5946199" y="4281543"/>
              <a:ext cx="553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9690446" y="4280273"/>
              <a:ext cx="553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229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幻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>
                <a:solidFill>
                  <a:schemeClr val="bg1">
                    <a:lumMod val="95000"/>
                    <a:alpha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/>
              <a:t>29</a:t>
            </a:fld>
            <a:endParaRPr kumimoji="1" lang="zh-CN" altLang="en-US">
              <a:solidFill>
                <a:schemeClr val="bg1">
                  <a:lumMod val="95000"/>
                  <a:alpha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8834" y="879288"/>
            <a:ext cx="4372866" cy="388038"/>
          </a:xfrm>
        </p:spPr>
        <p:txBody>
          <a:bodyPr>
            <a:noAutofit/>
          </a:bodyPr>
          <a:lstStyle/>
          <a:p>
            <a:r>
              <a:rPr kumimoji="1" lang="en-US" altLang="zh-CN" sz="3200" dirty="0"/>
              <a:t>ICE-BA</a:t>
            </a:r>
            <a:r>
              <a:rPr kumimoji="1" lang="zh-CN" altLang="en-US" sz="3200" dirty="0"/>
              <a:t>的增量思想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184" y="3947674"/>
            <a:ext cx="10119397" cy="4258934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63047" y="9409059"/>
            <a:ext cx="9144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[1] H. Liu. ICE-BA: Incremental, </a:t>
            </a:r>
            <a:r>
              <a:rPr lang="en-US" altLang="zh-CN" sz="1400" kern="1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consisten</a:t>
            </a: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and efficient bundle adjustment for visual-inertial slam. 2018. </a:t>
            </a:r>
            <a:r>
              <a:rPr lang="en-US" altLang="zh-CN" sz="1400" kern="1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CVPR</a:t>
            </a: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endParaRPr lang="zh-CN" altLang="zh-CN" sz="1400" kern="100" dirty="0">
              <a:solidFill>
                <a:srgbClr val="5DB8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[2] H. Liu. Robust </a:t>
            </a:r>
            <a:r>
              <a:rPr lang="en-US" altLang="zh-CN" sz="1400" kern="1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keyframe</a:t>
            </a: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-based dense SLAM with an </a:t>
            </a:r>
            <a:r>
              <a:rPr lang="en-US" altLang="zh-CN" sz="1400" kern="1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RGB</a:t>
            </a:r>
            <a:r>
              <a:rPr lang="en-US" altLang="zh-CN" sz="1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-D camera. 2017.</a:t>
            </a:r>
            <a:endParaRPr lang="zh-CN" altLang="zh-CN" sz="1400" kern="100" dirty="0">
              <a:solidFill>
                <a:srgbClr val="5DB8F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0" y="9382692"/>
            <a:ext cx="40977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651354" y="1642457"/>
            <a:ext cx="15820372" cy="224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en-US" altLang="zh-CN" sz="2400" kern="1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ICE-BA</a:t>
            </a:r>
            <a:r>
              <a:rPr lang="zh-CN" altLang="zh-CN" sz="2400" kern="1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认为在建立</a:t>
            </a:r>
            <a:r>
              <a:rPr lang="zh-CN" altLang="zh-CN" sz="2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增量方程</a:t>
            </a:r>
            <a:r>
              <a:rPr lang="zh-CN" altLang="zh-CN" sz="2400" kern="1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时，对之前已经算过的</a:t>
            </a:r>
            <a:r>
              <a:rPr lang="zh-CN" altLang="en-US" sz="2400" kern="1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且不变的</a:t>
            </a:r>
            <a:r>
              <a:rPr lang="zh-CN" altLang="zh-CN" sz="2400" kern="1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那些状态向量没必要重新线性化（线性化就是计算</a:t>
            </a:r>
            <a:r>
              <a:rPr lang="en-US" altLang="zh-CN" sz="2400" kern="1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Jacobian</a:t>
            </a:r>
            <a:r>
              <a:rPr lang="zh-CN" altLang="zh-CN" sz="2400" kern="1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），因为即使重新计算，得到的</a:t>
            </a:r>
            <a:r>
              <a:rPr lang="en-US" altLang="zh-CN" sz="2400" kern="1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Jacobian</a:t>
            </a:r>
            <a:r>
              <a:rPr lang="zh-CN" altLang="zh-CN" sz="2400" kern="1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也没什么变化。</a:t>
            </a:r>
            <a:r>
              <a:rPr lang="zh-CN" altLang="en-US" sz="2400" kern="1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另外</a:t>
            </a:r>
            <a:r>
              <a:rPr lang="zh-CN" altLang="zh-CN" sz="2400" kern="1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，也没必要对整体</a:t>
            </a:r>
            <a:r>
              <a:rPr lang="en-US" altLang="zh-CN" sz="2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2400" kern="100" dirty="0" err="1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H|b</a:t>
            </a:r>
            <a:r>
              <a:rPr lang="en-US" altLang="zh-CN" sz="2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]</a:t>
            </a:r>
            <a:r>
              <a:rPr lang="zh-CN" altLang="zh-CN" sz="2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矩阵进行消元</a:t>
            </a:r>
            <a:r>
              <a:rPr lang="zh-CN" altLang="zh-CN" sz="2400" kern="1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，而是只对变化的进行更新。最后，只</a:t>
            </a:r>
            <a:r>
              <a:rPr lang="zh-CN" altLang="zh-CN" sz="2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计算变化的路标点</a:t>
            </a:r>
            <a:r>
              <a:rPr lang="zh-CN" altLang="zh-CN" sz="2400" kern="1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即可。对于没有变化的状态向量的临时值则一直保存下来，避免重新计算。</a:t>
            </a:r>
          </a:p>
        </p:txBody>
      </p:sp>
      <p:sp>
        <p:nvSpPr>
          <p:cNvPr id="31" name="矩形 30"/>
          <p:cNvSpPr/>
          <p:nvPr/>
        </p:nvSpPr>
        <p:spPr>
          <a:xfrm>
            <a:off x="651354" y="4294434"/>
            <a:ext cx="665132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66700">
              <a:lnSpc>
                <a:spcPct val="150000"/>
              </a:lnSpc>
            </a:pPr>
            <a:r>
              <a:rPr lang="zh-CN" altLang="zh-CN" sz="2400" kern="100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总结来说，在</a:t>
            </a:r>
            <a:r>
              <a:rPr lang="en-US" altLang="zh-CN" sz="2400" kern="100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ICE-BA</a:t>
            </a:r>
            <a:r>
              <a:rPr lang="zh-CN" altLang="zh-CN" sz="2400" kern="100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中更新</a:t>
            </a:r>
            <a:r>
              <a:rPr lang="en-US" altLang="zh-CN" sz="2400" kern="100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Factor</a:t>
            </a:r>
            <a:r>
              <a:rPr lang="zh-CN" altLang="zh-CN" sz="2400" kern="100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有三种情况：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kern="100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该</a:t>
            </a:r>
            <a:r>
              <a:rPr lang="en-US" altLang="zh-CN" sz="2400" kern="100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Factor</a:t>
            </a:r>
            <a:r>
              <a:rPr lang="zh-CN" altLang="zh-CN" sz="2400" kern="100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在本次迭代中没有变化，则</a:t>
            </a:r>
            <a:r>
              <a:rPr lang="zh-CN" altLang="zh-CN" sz="2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不更新</a:t>
            </a:r>
            <a:r>
              <a:rPr lang="zh-CN" altLang="zh-CN" sz="2400" kern="100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；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kern="100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该</a:t>
            </a:r>
            <a:r>
              <a:rPr lang="en-US" altLang="zh-CN" sz="2400" kern="100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Factor</a:t>
            </a:r>
            <a:r>
              <a:rPr lang="zh-CN" altLang="zh-CN" sz="2400" kern="100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是新</a:t>
            </a:r>
            <a:r>
              <a:rPr lang="en-US" altLang="zh-CN" sz="2400" kern="100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Factor</a:t>
            </a:r>
            <a:r>
              <a:rPr lang="zh-CN" altLang="zh-CN" sz="2400" kern="100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，则在原来基础上</a:t>
            </a:r>
            <a:r>
              <a:rPr lang="en-US" altLang="zh-CN" sz="2400" kern="100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+=</a:t>
            </a:r>
            <a:r>
              <a:rPr lang="zh-CN" altLang="zh-CN" sz="2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新</a:t>
            </a:r>
            <a:r>
              <a:rPr lang="en-US" altLang="zh-CN" sz="2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Factor</a:t>
            </a:r>
            <a:r>
              <a:rPr lang="zh-CN" altLang="zh-CN" sz="2400" kern="100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。如新观察到一个新的路标点，则对此新路标点的观测约束就是一个新的</a:t>
            </a:r>
            <a:r>
              <a:rPr lang="en-US" altLang="zh-CN" sz="2400" kern="100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Factor</a:t>
            </a:r>
            <a:r>
              <a:rPr lang="zh-CN" altLang="zh-CN" sz="2400" kern="100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；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kern="100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该</a:t>
            </a:r>
            <a:r>
              <a:rPr lang="en-US" altLang="zh-CN" sz="2400" kern="100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Factor</a:t>
            </a:r>
            <a:r>
              <a:rPr lang="zh-CN" altLang="zh-CN" sz="2400" kern="100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已存在但需要更新，则</a:t>
            </a:r>
            <a:r>
              <a:rPr lang="zh-CN" altLang="zh-CN" sz="2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先减去旧</a:t>
            </a:r>
            <a:r>
              <a:rPr lang="en-US" altLang="zh-CN" sz="2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Factor</a:t>
            </a:r>
            <a:r>
              <a:rPr lang="zh-CN" altLang="zh-CN" sz="2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，再加上新</a:t>
            </a:r>
            <a:r>
              <a:rPr lang="en-US" altLang="zh-CN" sz="2400" kern="100" dirty="0">
                <a:solidFill>
                  <a:srgbClr val="5DB8F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Factor</a:t>
            </a:r>
            <a:r>
              <a:rPr lang="zh-CN" altLang="zh-CN" sz="2400" kern="100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0112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053289"/>
              </p:ext>
            </p:extLst>
          </p:nvPr>
        </p:nvGraphicFramePr>
        <p:xfrm>
          <a:off x="911081" y="2033658"/>
          <a:ext cx="8635169" cy="429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1639098" y="782722"/>
            <a:ext cx="69733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0296EB"/>
                </a:solidFill>
                <a:latin typeface="Microsoft YaHei" charset="-122"/>
                <a:ea typeface="Microsoft YaHei" charset="-122"/>
              </a:rPr>
              <a:t>VIO</a:t>
            </a:r>
            <a:r>
              <a:rPr lang="zh-CN" altLang="en-US" sz="3200" dirty="0">
                <a:solidFill>
                  <a:srgbClr val="0296EB"/>
                </a:solidFill>
                <a:latin typeface="Microsoft YaHei" charset="-122"/>
                <a:ea typeface="Microsoft YaHei" charset="-122"/>
              </a:rPr>
              <a:t>的研究意义：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Microsoft YaHei" charset="-122"/>
                <a:ea typeface="Microsoft YaHei" charset="-122"/>
              </a:rPr>
              <a:t>主要讨论单目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Microsoft YaHei" charset="-122"/>
                <a:ea typeface="Microsoft YaHei" charset="-122"/>
              </a:rPr>
              <a:t>+IMU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702621"/>
              </p:ext>
            </p:extLst>
          </p:nvPr>
        </p:nvGraphicFramePr>
        <p:xfrm>
          <a:off x="10400760" y="5144294"/>
          <a:ext cx="7038154" cy="411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6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1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317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0" dirty="0">
                          <a:solidFill>
                            <a:srgbClr val="5DB8F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Camera</a:t>
                      </a:r>
                      <a:endParaRPr lang="zh-CN" altLang="en-US" sz="3000" b="0" dirty="0">
                        <a:solidFill>
                          <a:srgbClr val="5DB8F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单目相机无法解决</a:t>
                      </a:r>
                      <a:r>
                        <a:rPr lang="zh-CN" altLang="en-US" sz="3000" b="0" dirty="0">
                          <a:solidFill>
                            <a:srgbClr val="5DB8F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尺度</a:t>
                      </a:r>
                      <a:r>
                        <a:rPr lang="zh-CN" altLang="en-US" sz="3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</a:t>
                      </a:r>
                      <a:endParaRPr lang="en-US" altLang="zh-CN" sz="3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3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</a:t>
                      </a:r>
                      <a:r>
                        <a:rPr lang="zh-CN" altLang="en-US" sz="3000" b="0" dirty="0">
                          <a:solidFill>
                            <a:srgbClr val="5DB8F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纹理少</a:t>
                      </a:r>
                      <a:r>
                        <a:rPr lang="zh-CN" altLang="en-US" sz="3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的区域无法工作</a:t>
                      </a:r>
                      <a:endParaRPr lang="en-US" altLang="zh-CN" sz="3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3000" b="0" dirty="0">
                          <a:solidFill>
                            <a:srgbClr val="5DB8F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快速运动</a:t>
                      </a:r>
                      <a:r>
                        <a:rPr lang="zh-CN" altLang="en-US" sz="3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时图像模糊</a:t>
                      </a:r>
                      <a:endParaRPr lang="en-US" altLang="zh-CN" sz="3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3000" b="0" dirty="0">
                          <a:solidFill>
                            <a:srgbClr val="5DB8F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动态场景</a:t>
                      </a:r>
                      <a:r>
                        <a:rPr lang="zh-CN" altLang="en-US" sz="3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会有错误匹配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30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0" dirty="0">
                          <a:solidFill>
                            <a:srgbClr val="5DB8F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IMU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纯</a:t>
                      </a:r>
                      <a:r>
                        <a:rPr lang="en-US" altLang="zh-CN" sz="3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IMU</a:t>
                      </a:r>
                      <a:r>
                        <a:rPr lang="zh-CN" altLang="en-US" sz="3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预测会有</a:t>
                      </a:r>
                      <a:r>
                        <a:rPr lang="zh-CN" altLang="en-US" sz="3000" b="0" dirty="0">
                          <a:solidFill>
                            <a:srgbClr val="5DB8F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漂移</a:t>
                      </a:r>
                      <a:endParaRPr lang="en-US" altLang="zh-CN" sz="3000" b="0" dirty="0">
                        <a:solidFill>
                          <a:srgbClr val="5DB8F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3000" b="0" dirty="0">
                          <a:solidFill>
                            <a:srgbClr val="5DB8F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角度漂移</a:t>
                      </a:r>
                      <a:r>
                        <a:rPr lang="zh-CN" altLang="en-US" sz="3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相对时间</a:t>
                      </a:r>
                      <a:r>
                        <a:rPr lang="en-US" altLang="zh-CN" sz="3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r>
                        <a:rPr lang="zh-CN" altLang="en-US" sz="3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是线性的</a:t>
                      </a:r>
                      <a:endParaRPr lang="en-US" altLang="zh-CN" sz="3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3000" b="0" dirty="0">
                          <a:solidFill>
                            <a:srgbClr val="5DB8F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位置漂移</a:t>
                      </a:r>
                      <a:r>
                        <a:rPr lang="zh-CN" altLang="en-US" sz="3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r>
                        <a:rPr lang="en-US" altLang="zh-CN" sz="3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r>
                        <a:rPr lang="en-US" altLang="zh-CN" sz="3000" b="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3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级别的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150022" y="6701785"/>
            <a:ext cx="2916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vSLAM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89959" y="4180835"/>
            <a:ext cx="5695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VIO 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各自的缺点及互补</a:t>
            </a:r>
          </a:p>
        </p:txBody>
      </p:sp>
      <p:sp>
        <p:nvSpPr>
          <p:cNvPr id="6" name="右箭头 5"/>
          <p:cNvSpPr/>
          <p:nvPr/>
        </p:nvSpPr>
        <p:spPr>
          <a:xfrm>
            <a:off x="8636135" y="6909306"/>
            <a:ext cx="1183828" cy="5847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幻灯片编号占位符 4">
            <a:extLst>
              <a:ext uri="{FF2B5EF4-FFF2-40B4-BE49-F238E27FC236}">
                <a16:creationId xmlns:a16="http://schemas.microsoft.com/office/drawing/2014/main" id="{1684405E-3C5A-407B-B350-01A907A017C3}"/>
              </a:ext>
            </a:extLst>
          </p:cNvPr>
          <p:cNvSpPr txBox="1">
            <a:spLocks/>
          </p:cNvSpPr>
          <p:nvPr/>
        </p:nvSpPr>
        <p:spPr>
          <a:xfrm>
            <a:off x="17240400" y="9511200"/>
            <a:ext cx="508181" cy="44205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643F2F-20E1-1447-B8AB-8E8A59A4B9E8}" type="slidenum">
              <a:rPr kumimoji="1" lang="zh-CN" altLang="en-US" sz="140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/>
              <a:t>3</a:t>
            </a:fld>
            <a:endParaRPr kumimoji="1"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851906"/>
            <a:ext cx="18288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0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VINS</a:t>
            </a:r>
            <a:r>
              <a:rPr lang="zh-CN" altLang="en-US" sz="50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论文推导及代码解析</a:t>
            </a:r>
            <a:endParaRPr lang="zh-CN" altLang="en-US" sz="5000" dirty="0">
              <a:solidFill>
                <a:srgbClr val="5DB8F6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159" y="1764948"/>
            <a:ext cx="12307302" cy="431001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88528" y="6456433"/>
            <a:ext cx="14142720" cy="2963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3200" dirty="0">
                <a:solidFill>
                  <a:srgbClr val="FFC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黄色为</a:t>
            </a:r>
            <a:r>
              <a:rPr lang="en-US" altLang="zh-CN" sz="3200" dirty="0">
                <a:solidFill>
                  <a:srgbClr val="FFC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IMU</a:t>
            </a:r>
            <a:r>
              <a:rPr lang="zh-CN" altLang="en-US" sz="3200" dirty="0">
                <a:solidFill>
                  <a:srgbClr val="FFC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帧间约束（</a:t>
            </a:r>
            <a:r>
              <a:rPr lang="en-US" altLang="zh-CN" sz="3200" dirty="0" err="1">
                <a:solidFill>
                  <a:srgbClr val="FFC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PVQBaBg</a:t>
            </a:r>
            <a:r>
              <a:rPr lang="en-US" altLang="zh-CN" sz="3200" dirty="0">
                <a:solidFill>
                  <a:srgbClr val="FFC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15×1</a:t>
            </a:r>
            <a:r>
              <a:rPr lang="zh-CN" altLang="en-US" sz="3200" dirty="0">
                <a:solidFill>
                  <a:srgbClr val="FFC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altLang="zh-CN" sz="3200" dirty="0">
              <a:solidFill>
                <a:srgbClr val="FFC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3200" dirty="0">
                <a:solidFill>
                  <a:srgbClr val="00B0F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蓝色为视觉重投影误差约束（</a:t>
            </a:r>
            <a:r>
              <a:rPr lang="en-US" altLang="zh-CN" sz="3200" dirty="0">
                <a:solidFill>
                  <a:srgbClr val="00B0F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2×1</a:t>
            </a:r>
            <a:r>
              <a:rPr lang="zh-CN" altLang="en-US" sz="3200" dirty="0">
                <a:solidFill>
                  <a:srgbClr val="00B0F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altLang="zh-CN" sz="3200" dirty="0">
              <a:solidFill>
                <a:srgbClr val="00B0F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3200" dirty="0">
                <a:solidFill>
                  <a:srgbClr val="00B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绿色为闭环帧，用来计算相对位姿，用于闭环优化时使用</a:t>
            </a:r>
            <a:endParaRPr lang="en-US" altLang="zh-CN" sz="3200" dirty="0">
              <a:solidFill>
                <a:srgbClr val="00B05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zh-CN" sz="3200" dirty="0">
              <a:solidFill>
                <a:schemeClr val="bg1">
                  <a:lumMod val="8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14487" y="798702"/>
            <a:ext cx="36182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VINS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解析</a:t>
            </a:r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——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框架</a:t>
            </a:r>
            <a:endParaRPr lang="zh-CN" altLang="en-US" sz="3200" dirty="0">
              <a:solidFill>
                <a:srgbClr val="5DB8F6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1186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9533"/>
          <a:stretch>
            <a:fillRect/>
          </a:stretch>
        </p:blipFill>
        <p:spPr>
          <a:xfrm>
            <a:off x="382195" y="1545509"/>
            <a:ext cx="17576879" cy="721754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09721" y="782789"/>
            <a:ext cx="36182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VINS</a:t>
            </a:r>
            <a:r>
              <a:rPr lang="zh-CN" altLang="en-US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解析</a:t>
            </a:r>
            <a:r>
              <a:rPr lang="en-US" altLang="zh-CN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——</a:t>
            </a:r>
            <a:r>
              <a:rPr lang="zh-CN" altLang="en-US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框架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8380513" y="6684254"/>
            <a:ext cx="4714043" cy="3534344"/>
            <a:chOff x="5587008" y="4455639"/>
            <a:chExt cx="3142695" cy="2356229"/>
          </a:xfrm>
        </p:grpSpPr>
        <p:sp>
          <p:nvSpPr>
            <p:cNvPr id="32" name="文本框 31"/>
            <p:cNvSpPr txBox="1"/>
            <p:nvPr/>
          </p:nvSpPr>
          <p:spPr>
            <a:xfrm>
              <a:off x="6249863" y="6411759"/>
              <a:ext cx="197084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3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第二帧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5587008" y="4455639"/>
              <a:ext cx="3142695" cy="19175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5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556156" y="5887199"/>
              <a:ext cx="186431" cy="18643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5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773658" y="4903256"/>
              <a:ext cx="186431" cy="18643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5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973187" y="5266466"/>
              <a:ext cx="186431" cy="18643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5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496970" y="4564702"/>
              <a:ext cx="739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2</a:t>
              </a:r>
              <a:endPara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696499" y="4881962"/>
              <a:ext cx="739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3</a:t>
              </a:r>
              <a:endPara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279468" y="5559070"/>
              <a:ext cx="739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5</a:t>
              </a:r>
              <a:endPara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832168" y="1358247"/>
            <a:ext cx="11354540" cy="2963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1525" indent="-771525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cv::</a:t>
            </a:r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goodFeaturesToTrack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检测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Harris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角点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771525" indent="-771525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cv::</a:t>
            </a:r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calcOpticalFlowPyrLK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跟踪相邻帧的角点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771525" indent="-771525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cv::</a:t>
            </a:r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findFundamentalMat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去除异常点</a:t>
            </a:r>
          </a:p>
          <a:p>
            <a:pPr marL="771525" indent="-77152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统一的球面模型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729" y="1576093"/>
            <a:ext cx="3959817" cy="41907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57899" y="789075"/>
            <a:ext cx="5259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VINS</a:t>
            </a:r>
            <a:r>
              <a:rPr lang="zh-CN" altLang="en-US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解析</a:t>
            </a:r>
            <a:r>
              <a:rPr lang="en-US" altLang="zh-CN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——</a:t>
            </a:r>
            <a:r>
              <a:rPr lang="zh-CN" altLang="en-US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前端光流跟踪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2170589" y="6684516"/>
            <a:ext cx="4714043" cy="3545453"/>
            <a:chOff x="1447059" y="4455814"/>
            <a:chExt cx="3142695" cy="2363635"/>
          </a:xfrm>
        </p:grpSpPr>
        <p:grpSp>
          <p:nvGrpSpPr>
            <p:cNvPr id="18" name="组合 17"/>
            <p:cNvGrpSpPr/>
            <p:nvPr/>
          </p:nvGrpSpPr>
          <p:grpSpPr>
            <a:xfrm>
              <a:off x="1447059" y="4455814"/>
              <a:ext cx="3142695" cy="1917576"/>
              <a:chOff x="1447059" y="4455814"/>
              <a:chExt cx="3142695" cy="1917576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447059" y="4455814"/>
                <a:ext cx="3142695" cy="19175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5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899821" y="4802819"/>
                <a:ext cx="186431" cy="18643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5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3508159" y="5887374"/>
                <a:ext cx="186431" cy="186431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5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311153" y="5457511"/>
                <a:ext cx="186431" cy="186431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5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725661" y="4903431"/>
                <a:ext cx="186431" cy="18643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5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2925190" y="5266641"/>
                <a:ext cx="186431" cy="186431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5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615738" y="4455814"/>
                <a:ext cx="7398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1</a:t>
                </a:r>
                <a:endParaRPr lang="zh-CN" altLang="en-US" sz="24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448973" y="4564877"/>
                <a:ext cx="7398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2</a:t>
                </a:r>
                <a:endParaRPr lang="zh-CN" altLang="en-US" sz="24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2648502" y="4882137"/>
                <a:ext cx="7398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3</a:t>
                </a:r>
                <a:endParaRPr lang="zh-CN" altLang="en-US" sz="24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2021147" y="5114518"/>
                <a:ext cx="7398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4</a:t>
                </a:r>
                <a:endParaRPr lang="zh-CN" altLang="en-US" sz="24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3231471" y="5559245"/>
                <a:ext cx="7398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5</a:t>
                </a:r>
                <a:endParaRPr lang="zh-CN" altLang="en-US" sz="24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2032982" y="6419340"/>
              <a:ext cx="197084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3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第一帧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1012734" y="6925486"/>
            <a:ext cx="1340534" cy="1955307"/>
            <a:chOff x="7341822" y="4616461"/>
            <a:chExt cx="893689" cy="1303538"/>
          </a:xfrm>
        </p:grpSpPr>
        <p:sp>
          <p:nvSpPr>
            <p:cNvPr id="35" name="矩形 34"/>
            <p:cNvSpPr/>
            <p:nvPr/>
          </p:nvSpPr>
          <p:spPr>
            <a:xfrm>
              <a:off x="7779789" y="4963466"/>
              <a:ext cx="186431" cy="186431"/>
            </a:xfrm>
            <a:prstGeom prst="rect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5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631828" y="5733568"/>
              <a:ext cx="186431" cy="18643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5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495706" y="4616461"/>
              <a:ext cx="739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6</a:t>
              </a:r>
              <a:endParaRPr lang="zh-CN" altLang="en-US" sz="2400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341822" y="5390575"/>
              <a:ext cx="739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7</a:t>
              </a:r>
              <a:endParaRPr lang="zh-CN" altLang="en-US" sz="2400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667432" y="7495502"/>
            <a:ext cx="5493056" cy="1476177"/>
            <a:chOff x="3111621" y="4996472"/>
            <a:chExt cx="3662037" cy="984118"/>
          </a:xfrm>
        </p:grpSpPr>
        <p:cxnSp>
          <p:nvCxnSpPr>
            <p:cNvPr id="49" name="直接箭头连接符 48"/>
            <p:cNvCxnSpPr>
              <a:stCxn id="11" idx="3"/>
              <a:endCxn id="38" idx="1"/>
            </p:cNvCxnSpPr>
            <p:nvPr/>
          </p:nvCxnSpPr>
          <p:spPr>
            <a:xfrm flipV="1">
              <a:off x="3912092" y="4996472"/>
              <a:ext cx="2861566" cy="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stCxn id="12" idx="3"/>
              <a:endCxn id="39" idx="1"/>
            </p:cNvCxnSpPr>
            <p:nvPr/>
          </p:nvCxnSpPr>
          <p:spPr>
            <a:xfrm flipV="1">
              <a:off x="3111621" y="5359682"/>
              <a:ext cx="2861566" cy="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>
              <a:stCxn id="9" idx="3"/>
              <a:endCxn id="36" idx="1"/>
            </p:cNvCxnSpPr>
            <p:nvPr/>
          </p:nvCxnSpPr>
          <p:spPr>
            <a:xfrm flipV="1">
              <a:off x="3694590" y="5980415"/>
              <a:ext cx="2861566" cy="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矩形 57"/>
          <p:cNvSpPr/>
          <p:nvPr/>
        </p:nvSpPr>
        <p:spPr>
          <a:xfrm>
            <a:off x="832167" y="4561516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en-US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关键帧选择机制：</a:t>
            </a:r>
            <a:endParaRPr lang="en-US" altLang="zh-CN" sz="3200" dirty="0">
              <a:solidFill>
                <a:srgbClr val="5DB8F6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771525" indent="-771525">
              <a:buFontTx/>
              <a:buAutoNum type="arabicPeriod"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平均视差大于某个阈值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771525" indent="-771525">
              <a:buFontTx/>
              <a:buAutoNum type="arabicPeriod"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跟踪的特征点数量小于某个阈值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53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9533"/>
          <a:stretch>
            <a:fillRect/>
          </a:stretch>
        </p:blipFill>
        <p:spPr>
          <a:xfrm>
            <a:off x="711122" y="1172647"/>
            <a:ext cx="17576879" cy="7217547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504760" y="1771893"/>
            <a:ext cx="6205496" cy="1411550"/>
          </a:xfrm>
          <a:prstGeom prst="roundRect">
            <a:avLst/>
          </a:prstGeom>
          <a:solidFill>
            <a:srgbClr val="ED7D31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5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</a:t>
            </a:r>
            <a:endParaRPr lang="zh-CN" altLang="en-US" sz="75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66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638287" y="789416"/>
            <a:ext cx="47852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VINS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解析</a:t>
            </a:r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——IMU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预积分</a:t>
            </a:r>
            <a:endParaRPr lang="en-US" altLang="zh-CN" sz="3200" b="1" dirty="0">
              <a:solidFill>
                <a:srgbClr val="5DB8F6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1B5B68-D56F-4E5E-84AB-8F1192DA7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87" y="1678887"/>
            <a:ext cx="10245180" cy="7820285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A4F8FF3D-F920-48CA-A085-7E316EFA8CDB}"/>
              </a:ext>
            </a:extLst>
          </p:cNvPr>
          <p:cNvGrpSpPr/>
          <p:nvPr/>
        </p:nvGrpSpPr>
        <p:grpSpPr>
          <a:xfrm>
            <a:off x="2185983" y="2643188"/>
            <a:ext cx="15001879" cy="1557337"/>
            <a:chOff x="2185983" y="2643188"/>
            <a:chExt cx="15001879" cy="1557337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B66ED5D-A7D3-430A-B1ED-3B3AB6CED838}"/>
                </a:ext>
              </a:extLst>
            </p:cNvPr>
            <p:cNvSpPr txBox="1"/>
            <p:nvPr/>
          </p:nvSpPr>
          <p:spPr>
            <a:xfrm>
              <a:off x="12230099" y="2987098"/>
              <a:ext cx="495776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5DB8F6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积分出每帧的位姿，为视觉提供初始值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D8502DCB-85C1-43E6-893A-DFA6DA3784CC}"/>
                </a:ext>
              </a:extLst>
            </p:cNvPr>
            <p:cNvSpPr/>
            <p:nvPr/>
          </p:nvSpPr>
          <p:spPr>
            <a:xfrm>
              <a:off x="2185983" y="2643188"/>
              <a:ext cx="9686925" cy="1557337"/>
            </a:xfrm>
            <a:prstGeom prst="roundRect">
              <a:avLst/>
            </a:prstGeom>
            <a:solidFill>
              <a:srgbClr val="5DB8F6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42517E-AAA3-4A7C-9A93-86A19D2A91A7}"/>
              </a:ext>
            </a:extLst>
          </p:cNvPr>
          <p:cNvGrpSpPr/>
          <p:nvPr/>
        </p:nvGrpSpPr>
        <p:grpSpPr>
          <a:xfrm>
            <a:off x="2185982" y="4429022"/>
            <a:ext cx="15082840" cy="2300392"/>
            <a:chOff x="2185982" y="4429022"/>
            <a:chExt cx="15082840" cy="2300392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3307769-5BDD-430C-A940-8B4FFC115FED}"/>
                </a:ext>
              </a:extLst>
            </p:cNvPr>
            <p:cNvSpPr/>
            <p:nvPr/>
          </p:nvSpPr>
          <p:spPr>
            <a:xfrm>
              <a:off x="2185982" y="4429022"/>
              <a:ext cx="9686925" cy="2300392"/>
            </a:xfrm>
            <a:prstGeom prst="roundRect">
              <a:avLst/>
            </a:prstGeom>
            <a:solidFill>
              <a:srgbClr val="5DB8F6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482672F-8FAF-428D-BDC3-80DE2B2795F8}"/>
                </a:ext>
              </a:extLst>
            </p:cNvPr>
            <p:cNvSpPr txBox="1"/>
            <p:nvPr/>
          </p:nvSpPr>
          <p:spPr>
            <a:xfrm>
              <a:off x="12311059" y="4668274"/>
              <a:ext cx="495776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5DB8F6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进行</a:t>
              </a:r>
              <a:r>
                <a:rPr lang="en-US" altLang="zh-CN" sz="3200" dirty="0">
                  <a:solidFill>
                    <a:srgbClr val="5DB8F6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IMU</a:t>
              </a:r>
              <a:r>
                <a:rPr lang="zh-CN" altLang="en-US" sz="3200" dirty="0">
                  <a:solidFill>
                    <a:srgbClr val="5DB8F6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预积分</a:t>
              </a:r>
              <a:endParaRPr lang="en-US" altLang="zh-CN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  <a:p>
              <a:r>
                <a:rPr lang="zh-CN" altLang="en-US" sz="3200" dirty="0">
                  <a:solidFill>
                    <a:srgbClr val="5DB8F6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欧拉法</a:t>
              </a:r>
              <a:r>
                <a:rPr lang="en-US" altLang="zh-CN" sz="3200" dirty="0">
                  <a:solidFill>
                    <a:srgbClr val="5DB8F6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-&gt;</a:t>
              </a:r>
              <a:r>
                <a:rPr lang="zh-CN" altLang="en-US" sz="3200" dirty="0">
                  <a:solidFill>
                    <a:srgbClr val="5DB8F6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论文</a:t>
              </a:r>
              <a:endParaRPr lang="en-US" altLang="zh-CN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  <a:p>
              <a:r>
                <a:rPr lang="zh-CN" altLang="en-US" sz="3200" dirty="0">
                  <a:solidFill>
                    <a:srgbClr val="5DB8F6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中值法</a:t>
              </a:r>
              <a:r>
                <a:rPr lang="en-US" altLang="zh-CN" sz="3200" dirty="0">
                  <a:solidFill>
                    <a:srgbClr val="5DB8F6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-&gt;</a:t>
              </a:r>
              <a:r>
                <a:rPr lang="zh-CN" altLang="en-US" sz="3200" dirty="0">
                  <a:solidFill>
                    <a:srgbClr val="5DB8F6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代码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986884C-F38F-4081-A855-7D43DEAE1882}"/>
              </a:ext>
            </a:extLst>
          </p:cNvPr>
          <p:cNvGrpSpPr/>
          <p:nvPr/>
        </p:nvGrpSpPr>
        <p:grpSpPr>
          <a:xfrm>
            <a:off x="2196542" y="7025207"/>
            <a:ext cx="15124664" cy="2300392"/>
            <a:chOff x="2196542" y="7025207"/>
            <a:chExt cx="15124664" cy="2300392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8284D29-5D92-452D-AB63-C536DDCC1C3A}"/>
                </a:ext>
              </a:extLst>
            </p:cNvPr>
            <p:cNvSpPr txBox="1"/>
            <p:nvPr/>
          </p:nvSpPr>
          <p:spPr>
            <a:xfrm>
              <a:off x="12363443" y="7883016"/>
              <a:ext cx="495776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5DB8F6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构建</a:t>
              </a:r>
              <a:r>
                <a:rPr lang="en-US" altLang="zh-CN" sz="3200" dirty="0">
                  <a:solidFill>
                    <a:srgbClr val="5DB8F6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IMU</a:t>
              </a:r>
              <a:r>
                <a:rPr lang="zh-CN" altLang="en-US" sz="3200" dirty="0">
                  <a:solidFill>
                    <a:srgbClr val="5DB8F6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误差、协方差和</a:t>
              </a:r>
              <a:r>
                <a:rPr lang="en-US" altLang="zh-CN" sz="3200" dirty="0">
                  <a:solidFill>
                    <a:srgbClr val="5DB8F6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Jacobian</a:t>
              </a:r>
              <a:endParaRPr lang="zh-CN" altLang="en-US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538D1DFE-02C2-4FD4-B02D-0C663C44B268}"/>
                </a:ext>
              </a:extLst>
            </p:cNvPr>
            <p:cNvSpPr/>
            <p:nvPr/>
          </p:nvSpPr>
          <p:spPr>
            <a:xfrm>
              <a:off x="2196542" y="7025207"/>
              <a:ext cx="9686925" cy="2300392"/>
            </a:xfrm>
            <a:prstGeom prst="roundRect">
              <a:avLst/>
            </a:prstGeom>
            <a:solidFill>
              <a:srgbClr val="5DB8F6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698960" y="2069971"/>
                <a:ext cx="12023759" cy="2808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00050">
                  <a:lnSpc>
                    <a:spcPct val="115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3300" i="1" kern="10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p>
                    </m:sSubSup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p>
                    </m:sSubSup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CN" sz="3300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nary>
                      <m:naryPr>
                        <m:chr m:val="∬"/>
                        <m:limLoc m:val="subSup"/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zh-CN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zh-CN" sz="33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33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zh-CN" sz="33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3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33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3300" kern="100" dirty="0">
                    <a:solidFill>
                      <a:schemeClr val="bg1">
                        <a:lumMod val="9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 	</a:t>
                </a:r>
                <a:endParaRPr lang="zh-CN" altLang="zh-CN" sz="3300" kern="1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anose="02020603050405020304" pitchFamily="18" charset="0"/>
                </a:endParaRPr>
              </a:p>
              <a:p>
                <a:pPr indent="400050">
                  <a:lnSpc>
                    <a:spcPct val="115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p>
                    </m:sSubSup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p>
                    </m:sSubSup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nary>
                      <m:naryPr>
                        <m:limLoc m:val="subSup"/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zh-CN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zh-CN" sz="33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33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zh-CN" sz="33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3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33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altLang="zh-CN" sz="3300" kern="100" dirty="0">
                    <a:solidFill>
                      <a:schemeClr val="bg1">
                        <a:lumMod val="9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 	</a:t>
                </a:r>
              </a:p>
              <a:p>
                <a:pPr indent="400050">
                  <a:lnSpc>
                    <a:spcPct val="115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33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p>
                    </m:sSubSup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33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p>
                    </m:sSubSup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⊗</m:t>
                    </m:r>
                    <m:nary>
                      <m:naryPr>
                        <m:limLoc m:val="subSup"/>
                        <m:ctrlPr>
                          <a:rPr lang="zh-CN" altLang="zh-CN" sz="33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33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</m:sub>
                      <m:sup/>
                      <m:e>
                        <m:f>
                          <m:fPr>
                            <m:ctrlPr>
                              <a:rPr lang="zh-CN" altLang="zh-CN" sz="33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3300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zh-CN" altLang="zh-CN" sz="33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33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zh-CN" sz="33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sz="33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zh-CN" sz="33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sSubSup>
                          <m:sSubSupPr>
                            <m:ctrlPr>
                              <a:rPr lang="zh-CN" altLang="zh-CN" sz="33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  <m:sup>
                            <m:sSub>
                              <m:sSubPr>
                                <m:ctrlPr>
                                  <a:rPr lang="zh-CN" altLang="zh-CN" sz="33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altLang="zh-CN" sz="3300" kern="100" dirty="0">
                    <a:solidFill>
                      <a:schemeClr val="bg1">
                        <a:lumMod val="9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   		</a:t>
                </a:r>
                <a:endParaRPr lang="zh-CN" altLang="en-US" sz="33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60" y="2069971"/>
                <a:ext cx="12023759" cy="28084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3915746" y="5159386"/>
            <a:ext cx="9059228" cy="4693920"/>
            <a:chOff x="0" y="0"/>
            <a:chExt cx="4124805" cy="2267501"/>
          </a:xfrm>
        </p:grpSpPr>
        <p:pic>
          <p:nvPicPr>
            <p:cNvPr id="6" name="图片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124805" cy="2267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本框 5"/>
            <p:cNvSpPr txBox="1">
              <a:spLocks noChangeArrowheads="1"/>
            </p:cNvSpPr>
            <p:nvPr/>
          </p:nvSpPr>
          <p:spPr bwMode="auto">
            <a:xfrm>
              <a:off x="760020" y="866794"/>
              <a:ext cx="320634" cy="326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37160" tIns="68580" rIns="137160" bIns="68580" anchor="t" anchorCtr="0" upright="1">
              <a:noAutofit/>
            </a:bodyPr>
            <a:lstStyle/>
            <a:p>
              <a:pPr algn="just"/>
              <a:r>
                <a:rPr lang="en-US" sz="2400" i="1" kern="100"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k</a:t>
              </a:r>
              <a:endParaRPr lang="zh-CN" altLang="en-US" sz="2400" kern="10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5"/>
            <p:cNvSpPr txBox="1">
              <a:spLocks noChangeArrowheads="1"/>
            </p:cNvSpPr>
            <p:nvPr/>
          </p:nvSpPr>
          <p:spPr bwMode="auto">
            <a:xfrm>
              <a:off x="1266586" y="880186"/>
              <a:ext cx="794449" cy="326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37160" tIns="68580" rIns="137160" bIns="68580" anchor="t" anchorCtr="0" upright="1">
              <a:noAutofit/>
            </a:bodyPr>
            <a:lstStyle/>
            <a:p>
              <a:pPr algn="just"/>
              <a:r>
                <a:rPr lang="en-US" sz="2400" i="1" kern="100"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宋体" panose="02010600030101010101" pitchFamily="2" charset="-122"/>
                </a:rPr>
                <a:t>k+1</a:t>
              </a:r>
              <a:endParaRPr lang="zh-CN" altLang="en-US" sz="2400">
                <a:latin typeface="Microsoft YaHei Light" panose="020B0502040204020203" pitchFamily="34" charset="-122"/>
                <a:ea typeface="Microsoft YaHei Light" panose="020B0502040204020203" pitchFamily="34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80578" y="1623693"/>
            <a:ext cx="8369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1. 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当前帧的位置、速度、旋转：</a:t>
            </a:r>
          </a:p>
        </p:txBody>
      </p:sp>
      <p:sp>
        <p:nvSpPr>
          <p:cNvPr id="10" name="矩形 9"/>
          <p:cNvSpPr/>
          <p:nvPr/>
        </p:nvSpPr>
        <p:spPr>
          <a:xfrm>
            <a:off x="1638287" y="789416"/>
            <a:ext cx="47852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VINS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解析</a:t>
            </a:r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——IMU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预积分</a:t>
            </a:r>
            <a:endParaRPr lang="en-US" altLang="zh-CN" sz="3200" b="1" dirty="0">
              <a:solidFill>
                <a:srgbClr val="5DB8F6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231547" y="2304854"/>
            <a:ext cx="825623" cy="799182"/>
          </a:xfrm>
          <a:prstGeom prst="ellipse">
            <a:avLst/>
          </a:prstGeom>
          <a:solidFill>
            <a:srgbClr val="ED7D31">
              <a:alpha val="50196"/>
            </a:srgbClr>
          </a:solidFill>
          <a:ln>
            <a:solidFill>
              <a:srgbClr val="ED7D3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05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356139" y="3168529"/>
            <a:ext cx="825623" cy="799182"/>
          </a:xfrm>
          <a:prstGeom prst="ellipse">
            <a:avLst/>
          </a:prstGeom>
          <a:solidFill>
            <a:srgbClr val="ED7D31">
              <a:alpha val="50196"/>
            </a:srgbClr>
          </a:solidFill>
          <a:ln>
            <a:solidFill>
              <a:srgbClr val="ED7D3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05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142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0" y="5237861"/>
                <a:ext cx="8642412" cy="2808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00050" indent="400050">
                  <a:lnSpc>
                    <a:spcPct val="115000"/>
                  </a:lnSpc>
                </a:pPr>
                <a:r>
                  <a:rPr lang="en-US" altLang="zh-CN" sz="3300" kern="100" dirty="0">
                    <a:solidFill>
                      <a:schemeClr val="bg1">
                        <a:lumMod val="9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∬"/>
                        <m:limLoc m:val="subSup"/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  <m:d>
                              <m:dPr>
                                <m:ctrlPr>
                                  <a:rPr lang="zh-CN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zh-CN" sz="33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33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zh-CN" sz="33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3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33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zh-CN" sz="33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00050" indent="400050">
                  <a:lnSpc>
                    <a:spcPct val="115000"/>
                  </a:lnSpc>
                </a:pPr>
                <a:r>
                  <a:rPr lang="en-US" altLang="zh-CN" sz="3300" kern="100" dirty="0">
                    <a:solidFill>
                      <a:schemeClr val="bg1">
                        <a:lumMod val="9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  <m:r>
                      <a:rPr lang="en-US" altLang="zh-CN" sz="3300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  <m:d>
                              <m:dPr>
                                <m:ctrlPr>
                                  <a:rPr lang="zh-CN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zh-CN" sz="33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33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zh-CN" sz="33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3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sz="33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altLang="zh-CN" sz="3300" i="1" kern="100" dirty="0">
                  <a:solidFill>
                    <a:schemeClr val="bg1">
                      <a:lumMod val="95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00050" indent="400050">
                  <a:lnSpc>
                    <a:spcPct val="115000"/>
                  </a:lnSpc>
                </a:pPr>
                <a:r>
                  <a:rPr lang="en-US" altLang="zh-CN" sz="3300" kern="100" dirty="0">
                    <a:solidFill>
                      <a:schemeClr val="bg1">
                        <a:lumMod val="9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</m:sub>
                      <m:sup/>
                      <m:e>
                        <m:f>
                          <m:f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3300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33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sSubSup>
                          <m:sSubSup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  <m:sup>
                            <m:sSub>
                              <m:sSubPr>
                                <m:ctrlPr>
                                  <a:rPr lang="zh-CN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zh-CN" altLang="zh-CN" sz="33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37861"/>
                <a:ext cx="8642412" cy="28084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1639652" y="762363"/>
            <a:ext cx="10713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2. </a:t>
            </a:r>
            <a:r>
              <a:rPr lang="zh-CN" altLang="en-US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相邻两帧之间的位置、速度、旋转的变化量：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981042" y="1551553"/>
                <a:ext cx="10404570" cy="25646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00050">
                  <a:lnSpc>
                    <a:spcPct val="115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3300" i="1" kern="10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  <m:sup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p>
                    </m:sSubSup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  <m:sup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  <m:d>
                      <m:d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p>
                        </m:sSubSup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CN" sz="3300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3300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altLang="zh-CN" sz="3300" kern="100" dirty="0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</a:t>
                </a:r>
                <a:endParaRPr lang="zh-CN" altLang="zh-CN" sz="33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400050">
                  <a:lnSpc>
                    <a:spcPct val="115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  <m:sup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p>
                    </m:sSubSup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  <m:sup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  <m:d>
                      <m:d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33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p>
                        </m:sSubSup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3300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altLang="zh-CN" sz="3300" kern="100" dirty="0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</a:t>
                </a:r>
                <a:endParaRPr lang="en-US" altLang="zh-CN" sz="3300" i="1" dirty="0">
                  <a:solidFill>
                    <a:schemeClr val="bg1">
                      <a:lumMod val="9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indent="400050">
                  <a:lnSpc>
                    <a:spcPct val="115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33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  <m:sup>
                        <m:sSub>
                          <m:sSubPr>
                            <m:ctrlPr>
                              <a:rPr lang="zh-CN" altLang="zh-CN" sz="33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⊗</m:t>
                    </m:r>
                    <m:sSubSup>
                      <m:sSubSupPr>
                        <m:ctrlPr>
                          <a:rPr lang="zh-CN" altLang="zh-CN" sz="33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p>
                    </m:sSubSup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33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sz="33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altLang="zh-CN" sz="3300" kern="100" dirty="0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</a:rPr>
                  <a:t>   		</a:t>
                </a:r>
                <a:endParaRPr lang="zh-CN" altLang="en-US" sz="33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42" y="1551553"/>
                <a:ext cx="10404570" cy="25646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500369" y="5237861"/>
                <a:ext cx="8238479" cy="3012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00050" indent="400050">
                  <a:lnSpc>
                    <a:spcPct val="115000"/>
                  </a:lnSpc>
                </a:pPr>
                <a:r>
                  <a:rPr lang="en-US" altLang="zh-CN" sz="3300" kern="100" dirty="0">
                    <a:solidFill>
                      <a:schemeClr val="bg1">
                        <a:lumMod val="9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sub>
                      <m:sup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sup>
                    </m:sSubSup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sSub>
                      <m:sSub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sub>
                        </m:sSub>
                      </m:sub>
                      <m:sup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sup>
                    </m:sSubSup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sSub>
                      <m:sSub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sub>
                    </m:sSub>
                  </m:oMath>
                </a14:m>
                <a:endParaRPr lang="en-US" altLang="zh-CN" sz="3300" i="1" kern="100" dirty="0">
                  <a:solidFill>
                    <a:schemeClr val="bg1">
                      <a:lumMod val="95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00050" indent="400050">
                  <a:lnSpc>
                    <a:spcPct val="115000"/>
                  </a:lnSpc>
                </a:pPr>
                <a:r>
                  <a:rPr lang="en-US" altLang="zh-CN" sz="3300" kern="100" dirty="0">
                    <a:solidFill>
                      <a:schemeClr val="bg1">
                        <a:lumMod val="9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sub>
                      <m:sup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sup>
                    </m:sSubSup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sSub>
                      <m:sSub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sub>
                        </m:sSub>
                      </m:sub>
                      <m:sup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sup>
                    </m:sSubSup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sSub>
                      <m:sSub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en-US" altLang="zh-CN" sz="3300" kern="100" dirty="0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3300" i="1" kern="100" dirty="0">
                  <a:solidFill>
                    <a:schemeClr val="bg1">
                      <a:lumMod val="9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00050" indent="400050">
                  <a:lnSpc>
                    <a:spcPct val="115000"/>
                  </a:lnSpc>
                </a:pPr>
                <a:r>
                  <a:rPr lang="en-US" altLang="zh-CN" sz="3300" kern="100" dirty="0">
                    <a:solidFill>
                      <a:schemeClr val="bg1">
                        <a:lumMod val="9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sSubSup>
                      <m:sSubSupPr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  <m:r>
                      <a:rPr lang="en-US" altLang="zh-CN" sz="33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⊗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33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33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33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zh-CN" sz="33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3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33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zh-CN" altLang="zh-CN" sz="33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33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zh-CN" sz="33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3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33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altLang="zh-CN" sz="33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sup>
                              </m:sSubSup>
                              <m:r>
                                <a:rPr lang="en-US" altLang="zh-CN" sz="33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zh-CN" sz="33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3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33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CN" altLang="zh-CN" sz="3300" kern="100" dirty="0">
                  <a:solidFill>
                    <a:schemeClr val="bg1">
                      <a:lumMod val="95000"/>
                    </a:schemeClr>
                  </a:solidFill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369" y="5237861"/>
                <a:ext cx="8238479" cy="30128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4080656" y="1693222"/>
            <a:ext cx="6434196" cy="2690778"/>
            <a:chOff x="2720437" y="1128285"/>
            <a:chExt cx="4289464" cy="1793852"/>
          </a:xfrm>
        </p:grpSpPr>
        <p:sp>
          <p:nvSpPr>
            <p:cNvPr id="8" name="椭圆 7"/>
            <p:cNvSpPr/>
            <p:nvPr/>
          </p:nvSpPr>
          <p:spPr>
            <a:xfrm>
              <a:off x="4892314" y="1642425"/>
              <a:ext cx="705320" cy="682732"/>
            </a:xfrm>
            <a:prstGeom prst="ellipse">
              <a:avLst/>
            </a:prstGeom>
            <a:solidFill>
              <a:srgbClr val="ED7D31">
                <a:alpha val="50196"/>
              </a:srgbClr>
            </a:solidFill>
            <a:ln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4050"/>
            </a:p>
          </p:txBody>
        </p:sp>
        <p:sp>
          <p:nvSpPr>
            <p:cNvPr id="9" name="椭圆 8"/>
            <p:cNvSpPr/>
            <p:nvPr/>
          </p:nvSpPr>
          <p:spPr>
            <a:xfrm>
              <a:off x="6322836" y="1128285"/>
              <a:ext cx="687065" cy="665062"/>
            </a:xfrm>
            <a:prstGeom prst="ellipse">
              <a:avLst/>
            </a:prstGeom>
            <a:solidFill>
              <a:srgbClr val="ED7D31">
                <a:alpha val="50196"/>
              </a:srgbClr>
            </a:solidFill>
            <a:ln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4050"/>
            </a:p>
          </p:txBody>
        </p:sp>
        <p:sp>
          <p:nvSpPr>
            <p:cNvPr id="10" name="椭圆 9"/>
            <p:cNvSpPr/>
            <p:nvPr/>
          </p:nvSpPr>
          <p:spPr>
            <a:xfrm>
              <a:off x="2720437" y="2221228"/>
              <a:ext cx="724098" cy="700909"/>
            </a:xfrm>
            <a:prstGeom prst="ellipse">
              <a:avLst/>
            </a:prstGeom>
            <a:solidFill>
              <a:srgbClr val="ED7D31">
                <a:alpha val="50196"/>
              </a:srgbClr>
            </a:solidFill>
            <a:ln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405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142445" y="5500509"/>
            <a:ext cx="1098582" cy="2591885"/>
            <a:chOff x="4094963" y="3275859"/>
            <a:chExt cx="732388" cy="1727923"/>
          </a:xfrm>
        </p:grpSpPr>
        <p:sp>
          <p:nvSpPr>
            <p:cNvPr id="11" name="椭圆 10"/>
            <p:cNvSpPr/>
            <p:nvPr/>
          </p:nvSpPr>
          <p:spPr>
            <a:xfrm>
              <a:off x="4258015" y="3275859"/>
              <a:ext cx="569336" cy="55110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0196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4050"/>
            </a:p>
          </p:txBody>
        </p:sp>
        <p:sp>
          <p:nvSpPr>
            <p:cNvPr id="12" name="椭圆 11"/>
            <p:cNvSpPr/>
            <p:nvPr/>
          </p:nvSpPr>
          <p:spPr>
            <a:xfrm>
              <a:off x="4122218" y="3877791"/>
              <a:ext cx="569336" cy="55110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0196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4050"/>
            </a:p>
          </p:txBody>
        </p:sp>
        <p:sp>
          <p:nvSpPr>
            <p:cNvPr id="13" name="椭圆 12"/>
            <p:cNvSpPr/>
            <p:nvPr/>
          </p:nvSpPr>
          <p:spPr>
            <a:xfrm>
              <a:off x="4094963" y="4452679"/>
              <a:ext cx="569336" cy="55110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0196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405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2619607" y="5237862"/>
            <a:ext cx="1430073" cy="3059204"/>
            <a:chOff x="8413071" y="3100761"/>
            <a:chExt cx="953382" cy="2039469"/>
          </a:xfrm>
        </p:grpSpPr>
        <p:sp>
          <p:nvSpPr>
            <p:cNvPr id="14" name="椭圆 13"/>
            <p:cNvSpPr/>
            <p:nvPr/>
          </p:nvSpPr>
          <p:spPr>
            <a:xfrm>
              <a:off x="8487051" y="3100761"/>
              <a:ext cx="660459" cy="639308"/>
            </a:xfrm>
            <a:prstGeom prst="ellipse">
              <a:avLst/>
            </a:prstGeom>
            <a:solidFill>
              <a:srgbClr val="00B0F0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4050"/>
            </a:p>
          </p:txBody>
        </p:sp>
        <p:sp>
          <p:nvSpPr>
            <p:cNvPr id="15" name="椭圆 14"/>
            <p:cNvSpPr/>
            <p:nvPr/>
          </p:nvSpPr>
          <p:spPr>
            <a:xfrm>
              <a:off x="8413071" y="3740069"/>
              <a:ext cx="660459" cy="639308"/>
            </a:xfrm>
            <a:prstGeom prst="ellipse">
              <a:avLst/>
            </a:prstGeom>
            <a:solidFill>
              <a:srgbClr val="00B0F0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4050"/>
            </a:p>
          </p:txBody>
        </p:sp>
        <p:sp>
          <p:nvSpPr>
            <p:cNvPr id="16" name="椭圆 15"/>
            <p:cNvSpPr/>
            <p:nvPr/>
          </p:nvSpPr>
          <p:spPr>
            <a:xfrm>
              <a:off x="8784715" y="4577122"/>
              <a:ext cx="581738" cy="563108"/>
            </a:xfrm>
            <a:prstGeom prst="ellipse">
              <a:avLst/>
            </a:prstGeom>
            <a:solidFill>
              <a:srgbClr val="00B0F0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405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731138" y="1986176"/>
            <a:ext cx="1071735" cy="2657087"/>
          </a:xfrm>
          <a:prstGeom prst="rect">
            <a:avLst/>
          </a:prstGeom>
          <a:solidFill>
            <a:srgbClr val="FBE5D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278984" y="2351923"/>
            <a:ext cx="888000" cy="1890873"/>
          </a:xfrm>
          <a:prstGeom prst="rect">
            <a:avLst/>
          </a:prstGeom>
          <a:solidFill>
            <a:srgbClr val="FBE5D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22424" y="1813914"/>
            <a:ext cx="1183023" cy="2932997"/>
          </a:xfrm>
          <a:prstGeom prst="rect">
            <a:avLst/>
          </a:prstGeom>
          <a:solidFill>
            <a:srgbClr val="FBE5D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774760" y="7007556"/>
                <a:ext cx="6518003" cy="7092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3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  <m:r>
                        <a:rPr lang="zh-CN" altLang="en-US" sz="3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3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zh-CN" altLang="en-US" sz="3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32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  <m:r>
                        <a:rPr lang="zh-CN" altLang="en-US" sz="3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760" y="7007556"/>
                <a:ext cx="6518003" cy="709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1664831" y="773800"/>
            <a:ext cx="7340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3. IMU</a:t>
            </a:r>
            <a:r>
              <a:rPr lang="zh-CN" altLang="en-US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预积分的</a:t>
            </a:r>
            <a:r>
              <a:rPr lang="zh-CN" altLang="zh-CN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误差分析</a:t>
            </a:r>
            <a:endParaRPr lang="zh-CN" altLang="en-US" sz="3200" dirty="0">
              <a:solidFill>
                <a:srgbClr val="5DB8F6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519026" y="1341748"/>
                <a:ext cx="16081901" cy="3354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00050" indent="400050" algn="just">
                  <a:lnSpc>
                    <a:spcPct val="115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sz="2800" i="1" kern="10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8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8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sSubSup>
                                <m:sSubSupPr>
                                  <m:ctrlPr>
                                    <a:rPr lang="zh-CN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zh-CN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CN" sz="28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sSubSup>
                                <m:sSubSupPr>
                                  <m:ctrlPr>
                                    <a:rPr lang="zh-CN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zh-CN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sSubSup>
                                      <m:sSubSupPr>
                                        <m:ctrlPr>
                                          <a:rPr lang="zh-CN" altLang="zh-CN" sz="28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zh-CN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8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zh-CN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zh-CN" altLang="zh-CN" sz="28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zh-CN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zh-CN" altLang="zh-CN" sz="28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zh-CN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CN" sz="28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8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8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8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0   </m:t>
                              </m:r>
                              <m:r>
                                <a:rPr lang="en-US" altLang="zh-CN" sz="2800" b="0" i="1" kern="10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n-US" altLang="zh-CN" sz="28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  <m:r>
                                <a:rPr lang="en-US" altLang="zh-CN" sz="28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 </m:t>
                              </m:r>
                              <m:r>
                                <a:rPr lang="en-US" altLang="zh-CN" sz="2800" b="0" i="1" kern="10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    </m:t>
                              </m:r>
                              <m:r>
                                <a:rPr lang="en-US" altLang="zh-CN" sz="28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0                 </m:t>
                              </m:r>
                              <m:r>
                                <a:rPr lang="en-US" altLang="zh-CN" sz="28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0       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  0−</m:t>
                              </m:r>
                              <m:sSubSup>
                                <m:sSubSupPr>
                                  <m:ctrlPr>
                                    <a:rPr lang="zh-CN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zh-CN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bSup>
                              <m:sSup>
                                <m:sSupPr>
                                  <m:ctrlPr>
                                    <a:rPr lang="zh-CN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800" i="1" kern="10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CN" altLang="zh-CN" sz="2800" i="1" kern="100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800" i="1" kern="100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800" i="1" kern="10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2800" i="1" kern="10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 kern="10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zh-CN" sz="2800" i="1" kern="100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i="1" kern="100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 kern="100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∧</m:t>
                                  </m:r>
                                </m:sup>
                              </m:sSup>
                              <m:r>
                                <a:rPr lang="en-US" altLang="zh-CN" sz="28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−</m:t>
                              </m:r>
                              <m:sSubSup>
                                <m:sSubSupPr>
                                  <m:ctrlPr>
                                    <a:rPr lang="zh-CN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zh-CN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US" altLang="zh-CN" sz="28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0  0  </m:t>
                                    </m:r>
                                    <m:r>
                                      <a:rPr lang="en-US" altLang="zh-CN" sz="28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zh-CN" sz="28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zh-CN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zh-CN" sz="2800" i="1" kern="100">
                                                    <a:solidFill>
                                                      <a:schemeClr val="bg1">
                                                        <a:lumMod val="9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zh-CN" altLang="zh-CN" sz="2800" i="1" kern="100">
                                                        <a:solidFill>
                                                          <a:schemeClr val="bg1">
                                                            <a:lumMod val="9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zh-CN" sz="2800" i="1" kern="100">
                                                        <a:solidFill>
                                                          <a:schemeClr val="bg1">
                                                            <a:lumMod val="9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𝜔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zh-CN" sz="2800" i="1" kern="100">
                                                    <a:solidFill>
                                                      <a:schemeClr val="bg1">
                                                        <a:lumMod val="9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zh-CN" sz="2800" i="1" kern="100">
                                                    <a:solidFill>
                                                      <a:schemeClr val="bg1">
                                                        <a:lumMod val="9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800" i="1" kern="100">
                                                    <a:solidFill>
                                                      <a:schemeClr val="bg1">
                                                        <a:lumMod val="9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zh-CN" altLang="zh-CN" sz="2800" i="1" kern="100">
                                                        <a:solidFill>
                                                          <a:schemeClr val="bg1">
                                                            <a:lumMod val="9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800" i="1" kern="100">
                                                        <a:solidFill>
                                                          <a:schemeClr val="bg1">
                                                            <a:lumMod val="9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𝜔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800" i="1" kern="100">
                                                        <a:solidFill>
                                                          <a:schemeClr val="bg1">
                                                            <a:lumMod val="9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sz="28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∧</m:t>
                                        </m:r>
                                      </m:sup>
                                    </m:sSup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 </m:t>
                                    </m:r>
                                    <m:r>
                                      <a:rPr lang="en-US" altLang="zh-CN" sz="28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0</m:t>
                                    </m:r>
                                    <m:r>
                                      <a:rPr lang="en-US" altLang="zh-CN" sz="28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8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0    </m:t>
                                    </m:r>
                                    <m:r>
                                      <a:rPr lang="en-US" altLang="zh-CN" sz="28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 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zh-CN" sz="28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 </m:t>
                                    </m:r>
                                    <m:r>
                                      <a:rPr lang="en-US" altLang="zh-CN" sz="28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0      </m:t>
                                    </m:r>
                                    <m:r>
                                      <a:rPr lang="en-US" altLang="zh-CN" sz="28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 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8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    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0  </m:t>
                                    </m:r>
                                    <m:r>
                                      <a:rPr lang="en-US" altLang="zh-CN" sz="28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 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0  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0    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 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0      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 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    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0 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 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zh-CN" altLang="zh-CN" sz="28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8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8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sSubSup>
                                <m:sSubSupPr>
                                  <m:ctrlPr>
                                    <a:rPr lang="zh-CN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zh-CN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CN" sz="28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sSubSup>
                                <m:sSubSupPr>
                                  <m:ctrlPr>
                                    <a:rPr lang="zh-CN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zh-CN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sSubSup>
                                      <m:sSubSupPr>
                                        <m:ctrlPr>
                                          <a:rPr lang="zh-CN" altLang="zh-CN" sz="28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8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zh-CN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zh-CN" altLang="zh-CN" sz="28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zh-CN" altLang="zh-CN" sz="28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CN" sz="2800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8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8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8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0    0  0  0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zh-CN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2800" i="1" kern="1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US" altLang="zh-CN" sz="28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0  0  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  −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0  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0    0   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0    0   0  </m:t>
                                    </m:r>
                                    <m:r>
                                      <a:rPr lang="en-US" altLang="zh-CN" sz="28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zh-CN" altLang="zh-CN" sz="28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8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28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sz="28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sz="28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 kern="1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i="1" kern="1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CN" sz="2800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8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8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sSubSup>
                      <m:sSubSupPr>
                        <m:ctrlPr>
                          <a:rPr lang="zh-CN" altLang="zh-CN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sSub>
                          <m:sSubPr>
                            <m:ctrlPr>
                              <a:rPr lang="zh-CN" altLang="zh-CN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8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  <m:r>
                      <a:rPr lang="en-US" altLang="zh-CN" sz="2800" i="1" kern="1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8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zh-CN" altLang="zh-CN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i="1" kern="1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kern="100" dirty="0">
                    <a:solidFill>
                      <a:schemeClr val="bg1">
                        <a:lumMod val="9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 </a:t>
                </a:r>
                <a:endParaRPr lang="zh-CN" altLang="en-US" sz="28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26" y="1341748"/>
                <a:ext cx="16081901" cy="33546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227546" y="6098433"/>
            <a:ext cx="6546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相邻时刻的误差传递方程：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802873" y="5313603"/>
            <a:ext cx="80859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根据</a:t>
            </a:r>
            <a:r>
              <a:rPr lang="en-US" altLang="zh-CN" sz="3200" b="1" dirty="0">
                <a:solidFill>
                  <a:schemeClr val="accent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IMU</a:t>
            </a:r>
            <a:r>
              <a:rPr lang="zh-CN" altLang="en-US" sz="3200" b="1" dirty="0">
                <a:solidFill>
                  <a:schemeClr val="accent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的动力学方程可推导出在任意</a:t>
            </a:r>
            <a:r>
              <a:rPr lang="en-US" altLang="zh-CN" sz="3200" b="1" dirty="0">
                <a:solidFill>
                  <a:schemeClr val="accent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</a:t>
            </a:r>
            <a:r>
              <a:rPr lang="zh-CN" altLang="en-US" sz="3200" b="1" dirty="0">
                <a:solidFill>
                  <a:schemeClr val="accent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时刻的预积分误差的传递方程</a:t>
            </a:r>
          </a:p>
        </p:txBody>
      </p:sp>
      <p:sp>
        <p:nvSpPr>
          <p:cNvPr id="19" name="右箭头 18"/>
          <p:cNvSpPr/>
          <p:nvPr/>
        </p:nvSpPr>
        <p:spPr>
          <a:xfrm rot="13041694">
            <a:off x="7600099" y="4994703"/>
            <a:ext cx="1118586" cy="47259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7341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851060" y="4867078"/>
            <a:ext cx="4649753" cy="1563615"/>
            <a:chOff x="7596249" y="4920590"/>
            <a:chExt cx="3099835" cy="1042410"/>
          </a:xfrm>
          <a:solidFill>
            <a:srgbClr val="FFC000"/>
          </a:solidFill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矩形 12"/>
                <p:cNvSpPr/>
                <p:nvPr/>
              </p:nvSpPr>
              <p:spPr>
                <a:xfrm>
                  <a:off x="8658441" y="4920590"/>
                  <a:ext cx="2037643" cy="510610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/>
                  <a:r>
                    <a:rPr lang="zh-CN" altLang="en-US" sz="3200" dirty="0">
                      <a:latin typeface="Microsoft YaHei Light" panose="020B0502040204020203" pitchFamily="34" charset="-122"/>
                      <a:ea typeface="Microsoft YaHei Light" panose="020B0502040204020203" pitchFamily="34" charset="-122"/>
                    </a:rPr>
                    <a:t>协方差：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a14:m>
                  <a:endParaRPr lang="zh-CN" altLang="en-US" sz="32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endParaRPr>
                </a:p>
              </p:txBody>
            </p:sp>
          </mc:Choice>
          <mc:Fallback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8441" y="4920590"/>
                  <a:ext cx="2037643" cy="510610"/>
                </a:xfrm>
                <a:prstGeom prst="rect">
                  <a:avLst/>
                </a:prstGeom>
                <a:blipFill>
                  <a:blip r:embed="rId2"/>
                  <a:stretch>
                    <a:fillRect l="-4990" b="-134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矩形 13"/>
                <p:cNvSpPr/>
                <p:nvPr/>
              </p:nvSpPr>
              <p:spPr>
                <a:xfrm>
                  <a:off x="8658441" y="5573150"/>
                  <a:ext cx="2037643" cy="389850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/>
                  <a:r>
                    <a:rPr lang="en-US" altLang="zh-CN" sz="3200" dirty="0">
                      <a:latin typeface="Microsoft YaHei Light" panose="020B0502040204020203" pitchFamily="34" charset="-122"/>
                      <a:ea typeface="Microsoft YaHei Light" panose="020B0502040204020203" pitchFamily="34" charset="-122"/>
                    </a:rPr>
                    <a:t>Jacobian</a:t>
                  </a:r>
                  <a:r>
                    <a:rPr lang="zh-CN" altLang="en-US" sz="3200" dirty="0">
                      <a:latin typeface="Microsoft YaHei Light" panose="020B0502040204020203" pitchFamily="34" charset="-122"/>
                      <a:ea typeface="Microsoft YaHei Light" panose="020B0502040204020203" pitchFamily="34" charset="-122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lang="zh-CN" altLang="en-US" sz="32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endParaRPr>
                </a:p>
              </p:txBody>
            </p:sp>
          </mc:Choice>
          <mc:Fallback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8441" y="5573150"/>
                  <a:ext cx="2037643" cy="389850"/>
                </a:xfrm>
                <a:prstGeom prst="rect">
                  <a:avLst/>
                </a:prstGeom>
                <a:blipFill>
                  <a:blip r:embed="rId3"/>
                  <a:stretch>
                    <a:fillRect l="-4990" t="-12500" b="-34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右箭头 14"/>
            <p:cNvSpPr/>
            <p:nvPr/>
          </p:nvSpPr>
          <p:spPr>
            <a:xfrm>
              <a:off x="7596249" y="5176366"/>
              <a:ext cx="745724" cy="50966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851061" y="2082279"/>
                <a:ext cx="9247019" cy="709234"/>
              </a:xfrm>
              <a:prstGeom prst="rect">
                <a:avLst/>
              </a:prstGeom>
              <a:solidFill>
                <a:srgbClr val="E2F0D9">
                  <a:alpha val="20000"/>
                </a:srgb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3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  <m:r>
                        <a:rPr lang="zh-CN" altLang="en-US" sz="3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3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zh-CN" altLang="en-US" sz="3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Sup>
                        <m:sSubSupPr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32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zh-CN" altLang="en-US" sz="32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3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32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61" y="2082279"/>
                <a:ext cx="9247019" cy="709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660174" y="702482"/>
            <a:ext cx="791992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4. IMU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预积分误差的</a:t>
            </a:r>
            <a:r>
              <a:rPr lang="zh-CN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协方差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和</a:t>
            </a:r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Jacobian</a:t>
            </a:r>
            <a:r>
              <a:rPr lang="zh-CN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计算</a:t>
            </a:r>
            <a:endParaRPr lang="zh-CN" altLang="en-US" sz="3200" b="1" dirty="0">
              <a:solidFill>
                <a:srgbClr val="5DB8F6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851061" y="3120206"/>
                <a:ext cx="3673826" cy="584776"/>
              </a:xfrm>
              <a:prstGeom prst="rect">
                <a:avLst/>
              </a:prstGeom>
              <a:solidFill>
                <a:srgbClr val="E2F0D9">
                  <a:alpha val="20000"/>
                </a:srgb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3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3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3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zh-CN" altLang="en-US" sz="3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61" y="3120206"/>
                <a:ext cx="3673826" cy="584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11829725" y="1225859"/>
                <a:ext cx="4176849" cy="24220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CN" altLang="en-US" sz="3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12×12</m:t>
                          </m:r>
                        </m:sup>
                      </m:sSup>
                      <m:r>
                        <a:rPr lang="zh-CN" altLang="en-US" sz="3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zh-CN" altLang="en-US" sz="32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32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0  0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32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0  </m:t>
                                </m:r>
                                <m:sSubSup>
                                  <m:sSubSupPr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r>
                                      <a:rPr lang="zh-CN" altLang="en-US" sz="32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32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0  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32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0  0  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zh-CN" altLang="en-US" sz="320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zh-CN" altLang="en-US" sz="32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32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0  0  0  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zh-CN" altLang="en-US" sz="320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9725" y="1225859"/>
                <a:ext cx="4176849" cy="24220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>
                <a:solidFill>
                  <a:schemeClr val="bg1">
                    <a:lumMod val="95000"/>
                    <a:alpha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/>
              <a:t>4</a:t>
            </a:fld>
            <a:endParaRPr kumimoji="1" lang="zh-CN" altLang="en-US" dirty="0">
              <a:solidFill>
                <a:schemeClr val="bg1">
                  <a:lumMod val="95000"/>
                  <a:alpha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608833" y="879288"/>
            <a:ext cx="4794331" cy="388038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BundleAdjustment</a:t>
            </a:r>
            <a:endParaRPr lang="zh-CN" altLang="en-US" sz="3200" dirty="0"/>
          </a:p>
        </p:txBody>
      </p:sp>
      <p:sp>
        <p:nvSpPr>
          <p:cNvPr id="48" name="标题 6"/>
          <p:cNvSpPr txBox="1">
            <a:spLocks/>
          </p:cNvSpPr>
          <p:nvPr/>
        </p:nvSpPr>
        <p:spPr>
          <a:xfrm>
            <a:off x="868291" y="3975192"/>
            <a:ext cx="16412255" cy="4178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：李群、李代数、四元数的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Jacobian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，一通则百通，也可借鉴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g2o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写好的点和边，但要注意坐标系转换关系。</a:t>
            </a:r>
          </a:p>
        </p:txBody>
      </p:sp>
      <p:sp>
        <p:nvSpPr>
          <p:cNvPr id="50" name="标题 6"/>
          <p:cNvSpPr txBox="1">
            <a:spLocks/>
          </p:cNvSpPr>
          <p:nvPr/>
        </p:nvSpPr>
        <p:spPr>
          <a:xfrm>
            <a:off x="870987" y="1556059"/>
            <a:ext cx="16412255" cy="504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：通过优化</a:t>
            </a:r>
            <a:r>
              <a:rPr lang="zh-CN" altLang="en-US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相机位姿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特征点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的空间位置，使得每条光束都能打到光心；</a:t>
            </a:r>
          </a:p>
        </p:txBody>
      </p:sp>
      <p:sp>
        <p:nvSpPr>
          <p:cNvPr id="3" name="矩形 2"/>
          <p:cNvSpPr/>
          <p:nvPr/>
        </p:nvSpPr>
        <p:spPr>
          <a:xfrm>
            <a:off x="868713" y="2141148"/>
            <a:ext cx="158660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  <a:r>
              <a:rPr lang="zh-CN" altLang="en-US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</a:t>
            </a:r>
            <a:r>
              <a:rPr lang="zh-CN" altLang="en-US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后端的核心，</a:t>
            </a:r>
            <a:r>
              <a:rPr lang="en-US" altLang="zh-CN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其实就是一个</a:t>
            </a:r>
            <a:r>
              <a:rPr lang="en-US" altLang="zh-CN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</a:t>
            </a:r>
            <a:r>
              <a:rPr lang="zh-CN" altLang="en-US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问题，理解</a:t>
            </a:r>
            <a:r>
              <a:rPr lang="en-US" altLang="zh-CN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</a:t>
            </a:r>
            <a:r>
              <a:rPr lang="zh-CN" altLang="en-US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对于分析现有问题和建模新问题等都很有帮助；但是理解</a:t>
            </a:r>
            <a:r>
              <a:rPr lang="en-US" altLang="zh-CN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</a:t>
            </a:r>
            <a:r>
              <a:rPr lang="zh-CN" altLang="en-US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并不表示</a:t>
            </a:r>
            <a:r>
              <a:rPr lang="en-US" altLang="zh-CN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效果就好，</a:t>
            </a:r>
            <a:r>
              <a:rPr lang="en-US" altLang="zh-CN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最终结果的好坏很大取决于</a:t>
            </a:r>
            <a:r>
              <a:rPr lang="zh-CN" altLang="en-US" sz="2400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数据关联</a:t>
            </a:r>
            <a:r>
              <a:rPr lang="zh-CN" altLang="en-US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的好坏；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05056" y="3238789"/>
            <a:ext cx="4801314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b="1" dirty="0">
                <a:solidFill>
                  <a:srgbClr val="5DB8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r>
              <a:rPr lang="zh-CN" altLang="en-US" sz="2400" b="1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：误差项、优化变量、协方差</a:t>
            </a:r>
            <a:endParaRPr lang="en-US" altLang="zh-CN" sz="2400" b="1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554170" y="5158722"/>
            <a:ext cx="4728816" cy="3984934"/>
            <a:chOff x="2586383" y="5158722"/>
            <a:chExt cx="4728816" cy="3984934"/>
          </a:xfrm>
        </p:grpSpPr>
        <p:sp>
          <p:nvSpPr>
            <p:cNvPr id="51" name="圆角矩形 50"/>
            <p:cNvSpPr/>
            <p:nvPr/>
          </p:nvSpPr>
          <p:spPr>
            <a:xfrm>
              <a:off x="2586384" y="5158722"/>
              <a:ext cx="4728815" cy="8517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确定所有的约束关系（</a:t>
              </a:r>
              <a:r>
                <a:rPr lang="zh-CN" altLang="en-US" sz="2200" dirty="0">
                  <a:solidFill>
                    <a:srgbClr val="5DB8F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因子图</a:t>
              </a: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2586383" y="6742601"/>
              <a:ext cx="4728815" cy="8517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针对每个约束，确定三个要素：</a:t>
              </a:r>
              <a:endPara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200" dirty="0">
                  <a:solidFill>
                    <a:srgbClr val="5DB8F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误差项、优化变量、协方差</a:t>
              </a: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2586384" y="8291886"/>
              <a:ext cx="4728815" cy="8517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Jacobian</a:t>
              </a: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，调用</a:t>
              </a:r>
              <a:r>
                <a:rPr lang="en-US" altLang="zh-CN" sz="22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GN</a:t>
              </a: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LM</a:t>
              </a: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等，求解</a:t>
              </a:r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6" name="直接箭头连接符 55"/>
            <p:cNvCxnSpPr>
              <a:stCxn id="51" idx="2"/>
              <a:endCxn id="52" idx="0"/>
            </p:cNvCxnSpPr>
            <p:nvPr/>
          </p:nvCxnSpPr>
          <p:spPr>
            <a:xfrm flipH="1">
              <a:off x="4950791" y="6010492"/>
              <a:ext cx="1" cy="732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>
              <a:stCxn id="52" idx="2"/>
              <a:endCxn id="54" idx="0"/>
            </p:cNvCxnSpPr>
            <p:nvPr/>
          </p:nvCxnSpPr>
          <p:spPr>
            <a:xfrm>
              <a:off x="4950791" y="7594371"/>
              <a:ext cx="1" cy="697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标题 6"/>
          <p:cNvSpPr txBox="1">
            <a:spLocks/>
          </p:cNvSpPr>
          <p:nvPr/>
        </p:nvSpPr>
        <p:spPr>
          <a:xfrm>
            <a:off x="5488654" y="9527715"/>
            <a:ext cx="4794331" cy="388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rgbClr val="0296E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algn="ctr"/>
            <a:r>
              <a:rPr lang="zh-CN" altLang="en-US" sz="2400" dirty="0"/>
              <a:t>一个</a:t>
            </a:r>
            <a:r>
              <a:rPr lang="en-US" altLang="zh-CN" sz="2400" dirty="0"/>
              <a:t>SLAM</a:t>
            </a:r>
            <a:r>
              <a:rPr lang="zh-CN" altLang="en-US" sz="2400" dirty="0"/>
              <a:t>问题求解的整体思路</a:t>
            </a:r>
          </a:p>
        </p:txBody>
      </p:sp>
    </p:spTree>
    <p:extLst>
      <p:ext uri="{BB962C8B-B14F-4D97-AF65-F5344CB8AC3E}">
        <p14:creationId xmlns:p14="http://schemas.microsoft.com/office/powerpoint/2010/main" val="365536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9533"/>
          <a:stretch>
            <a:fillRect/>
          </a:stretch>
        </p:blipFill>
        <p:spPr>
          <a:xfrm>
            <a:off x="325356" y="1844162"/>
            <a:ext cx="17576879" cy="7217547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118994" y="2443408"/>
            <a:ext cx="6205496" cy="1411550"/>
          </a:xfrm>
          <a:prstGeom prst="roundRect">
            <a:avLst/>
          </a:prstGeom>
          <a:solidFill>
            <a:srgbClr val="ED7D31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500" dirty="0">
                <a:sym typeface="Wingdings" panose="05000000000000000000" pitchFamily="2" charset="2"/>
              </a:rPr>
              <a:t></a:t>
            </a:r>
            <a:endParaRPr lang="zh-CN" altLang="en-US" sz="7500" dirty="0"/>
          </a:p>
        </p:txBody>
      </p:sp>
      <p:sp>
        <p:nvSpPr>
          <p:cNvPr id="7" name="圆角矩形 6"/>
          <p:cNvSpPr/>
          <p:nvPr/>
        </p:nvSpPr>
        <p:spPr>
          <a:xfrm>
            <a:off x="1118993" y="4001436"/>
            <a:ext cx="6205496" cy="985422"/>
          </a:xfrm>
          <a:prstGeom prst="roundRect">
            <a:avLst/>
          </a:prstGeom>
          <a:solidFill>
            <a:srgbClr val="ED7D31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500" dirty="0">
                <a:sym typeface="Wingdings" panose="05000000000000000000" pitchFamily="2" charset="2"/>
              </a:rPr>
              <a:t></a:t>
            </a:r>
            <a:endParaRPr lang="zh-CN" altLang="en-US" sz="7500" dirty="0"/>
          </a:p>
        </p:txBody>
      </p:sp>
    </p:spTree>
    <p:extLst>
      <p:ext uri="{BB962C8B-B14F-4D97-AF65-F5344CB8AC3E}">
        <p14:creationId xmlns:p14="http://schemas.microsoft.com/office/powerpoint/2010/main" val="129142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800902" y="3323030"/>
                <a:ext cx="9144000" cy="247792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00050" indent="40005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kern="1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sz="3200" kern="1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3200" i="1" kern="1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3200" i="1" kern="1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3200" i="1" kern="1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,⋯</m:t>
                          </m:r>
                          <m:sSub>
                            <m:sSubPr>
                              <m:ctrlPr>
                                <a:rPr lang="zh-CN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3200" i="1" kern="1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p>
                          </m:sSubSup>
                          <m:r>
                            <a:rPr lang="en-US" altLang="zh-CN" sz="3200" i="1" kern="1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3200" i="1" kern="1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3200" i="1" kern="1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,⋯</m:t>
                          </m:r>
                          <m:sSub>
                            <m:sSubPr>
                              <m:ctrlPr>
                                <a:rPr lang="zh-CN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3200" kern="1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anose="02020603050405020304" pitchFamily="18" charset="0"/>
                </a:endParaRPr>
              </a:p>
              <a:p>
                <a:pPr marL="400050" indent="40005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3200" i="1" kern="1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 kern="1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200" i="1" kern="1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3200" i="1" kern="1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3200" i="1" kern="1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sz="32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32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altLang="zh-CN" sz="3200" i="1" kern="1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sz="32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32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altLang="zh-CN" sz="3200" i="1" kern="1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sz="32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3200" i="1" kern="1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en-US" altLang="zh-CN" sz="3200" i="1" kern="1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sz="3200" i="1" kern="1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3200" kern="1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200" i="1" kern="1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200" i="1" kern="1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altLang="zh-CN" sz="3200" i="1" kern="1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altLang="zh-CN" sz="3200" i="1" kern="1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p>
                          </m:sSubSup>
                          <m:r>
                            <a:rPr lang="en-US" altLang="zh-CN" sz="3200" i="1" kern="1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zh-CN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sz="3200" i="1" kern="1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902" y="3323030"/>
                <a:ext cx="9144000" cy="24779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694325" y="2340149"/>
            <a:ext cx="268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优化变量：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708950" y="6688125"/>
                <a:ext cx="13059051" cy="13713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32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en-US" sz="32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zh-CN" altLang="en-US" sz="32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zh-CN" altLang="en-US" sz="32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32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32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32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zh-CN" altLang="en-US" sz="32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zh-CN" altLang="en-US" sz="3200" i="1">
                                                      <a:solidFill>
                                                        <a:schemeClr val="bg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zh-CN" altLang="en-US" sz="3200" i="1">
                                                          <a:solidFill>
                                                            <a:schemeClr val="bg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zh-CN" altLang="en-US" sz="3200" i="1">
                                                          <a:solidFill>
                                                            <a:schemeClr val="bg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zh-CN" altLang="en-US" sz="3200" i="1">
                                                          <a:solidFill>
                                                            <a:schemeClr val="bg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sz="3200" i="1">
                                                          <a:solidFill>
                                                            <a:schemeClr val="bg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sz="3200" i="1">
                                                          <a:solidFill>
                                                            <a:schemeClr val="bg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  <m:r>
                                                        <a:rPr lang="zh-CN" altLang="en-US" sz="3200">
                                                          <a:solidFill>
                                                            <a:schemeClr val="bg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+1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zh-CN" altLang="en-US" sz="3200" i="1">
                                                          <a:solidFill>
                                                            <a:schemeClr val="bg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sz="3200" i="1">
                                                          <a:solidFill>
                                                            <a:schemeClr val="bg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sz="3200" i="1">
                                                          <a:solidFill>
                                                            <a:schemeClr val="bg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bSup>
                                              <m:r>
                                                <a:rPr lang="zh-CN" altLang="en-US" sz="3200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zh-CN" altLang="en-US" sz="3200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</m:sub>
                                    <m:sup>
                                      <m:r>
                                        <a:rPr lang="zh-CN" altLang="en-US" sz="32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zh-CN" altLang="en-US" sz="32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zh-CN" altLang="en-US" sz="32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32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zh-CN" altLang="en-US" sz="32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32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zh-CN" altLang="en-US" sz="32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zh-CN" altLang="en-US" sz="32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zh-CN" altLang="en-US" sz="3200" i="1">
                                                      <a:solidFill>
                                                        <a:schemeClr val="bg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zh-CN" altLang="en-US" sz="3200" i="1">
                                                          <a:solidFill>
                                                            <a:schemeClr val="bg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zh-CN" altLang="en-US" sz="3200" i="1">
                                                          <a:solidFill>
                                                            <a:schemeClr val="bg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zh-CN" altLang="en-US" sz="3200" i="1">
                                                      <a:solidFill>
                                                        <a:schemeClr val="bg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zh-CN" altLang="en-US" sz="3200" i="1">
                                                          <a:solidFill>
                                                            <a:schemeClr val="bg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sz="3200" i="1">
                                                          <a:solidFill>
                                                            <a:schemeClr val="bg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𝐶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sz="3200" i="1">
                                                          <a:solidFill>
                                                            <a:schemeClr val="bg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bSup>
                                              <m:r>
                                                <a:rPr lang="zh-CN" altLang="en-US" sz="3200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</m:sub>
                                    <m:sup>
                                      <m:r>
                                        <a:rPr lang="zh-CN" altLang="en-US" sz="32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950" y="6688125"/>
                <a:ext cx="13059051" cy="13713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694325" y="5922592"/>
            <a:ext cx="418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整体的目标函数：</a:t>
            </a:r>
          </a:p>
        </p:txBody>
      </p:sp>
      <p:sp>
        <p:nvSpPr>
          <p:cNvPr id="9" name="矩形 8"/>
          <p:cNvSpPr/>
          <p:nvPr/>
        </p:nvSpPr>
        <p:spPr>
          <a:xfrm>
            <a:off x="1702760" y="754700"/>
            <a:ext cx="5670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VINS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解析</a:t>
            </a:r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——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后端非线性优化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056181" y="6745027"/>
            <a:ext cx="10675844" cy="2621536"/>
            <a:chOff x="2037448" y="3399667"/>
            <a:chExt cx="7117221" cy="1747690"/>
          </a:xfrm>
        </p:grpSpPr>
        <p:grpSp>
          <p:nvGrpSpPr>
            <p:cNvPr id="2" name="组合 1"/>
            <p:cNvGrpSpPr/>
            <p:nvPr/>
          </p:nvGrpSpPr>
          <p:grpSpPr>
            <a:xfrm>
              <a:off x="2037448" y="3428242"/>
              <a:ext cx="1823332" cy="1564504"/>
              <a:chOff x="2037448" y="3428242"/>
              <a:chExt cx="1823332" cy="1564504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037448" y="3428242"/>
                <a:ext cx="1442332" cy="665823"/>
              </a:xfrm>
              <a:prstGeom prst="ellipse">
                <a:avLst/>
              </a:prstGeom>
              <a:solidFill>
                <a:srgbClr val="ED7D31">
                  <a:alpha val="50196"/>
                </a:srgbClr>
              </a:solidFill>
              <a:ln>
                <a:solidFill>
                  <a:srgbClr val="ED7D3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253922" y="4274601"/>
                <a:ext cx="1606858" cy="718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accent2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边缘化的先验约束</a:t>
                </a: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4152181" y="3399667"/>
              <a:ext cx="2063297" cy="1747690"/>
              <a:chOff x="4152181" y="3399667"/>
              <a:chExt cx="2063297" cy="174769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4152181" y="3399667"/>
                <a:ext cx="2063297" cy="811929"/>
              </a:xfrm>
              <a:prstGeom prst="ellipse">
                <a:avLst/>
              </a:prstGeom>
              <a:solidFill>
                <a:srgbClr val="ED7D31">
                  <a:alpha val="50196"/>
                </a:srgbClr>
              </a:solidFill>
              <a:ln>
                <a:solidFill>
                  <a:srgbClr val="ED7D3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4494700" y="4429212"/>
                <a:ext cx="1606858" cy="718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chemeClr val="accent2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IMU</a:t>
                </a:r>
                <a:r>
                  <a:rPr lang="zh-CN" altLang="en-US" sz="3200" b="1" dirty="0">
                    <a:solidFill>
                      <a:schemeClr val="accent2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预积分的帧间约束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7159838" y="3410498"/>
              <a:ext cx="1994831" cy="1660418"/>
              <a:chOff x="7159838" y="3410498"/>
              <a:chExt cx="1994831" cy="166041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7495780" y="3410498"/>
                <a:ext cx="1658889" cy="765792"/>
              </a:xfrm>
              <a:prstGeom prst="ellipse">
                <a:avLst/>
              </a:prstGeom>
              <a:solidFill>
                <a:srgbClr val="ED7D31">
                  <a:alpha val="50196"/>
                </a:srgbClr>
              </a:solidFill>
              <a:ln>
                <a:solidFill>
                  <a:srgbClr val="ED7D3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7159838" y="4352771"/>
                <a:ext cx="1606858" cy="718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accent2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视觉的重投影误差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4709421" y="1490330"/>
            <a:ext cx="8267811" cy="2724468"/>
            <a:chOff x="3139614" y="919268"/>
            <a:chExt cx="5511874" cy="1816312"/>
          </a:xfrm>
        </p:grpSpPr>
        <p:sp>
          <p:nvSpPr>
            <p:cNvPr id="18" name="椭圆 17"/>
            <p:cNvSpPr/>
            <p:nvPr/>
          </p:nvSpPr>
          <p:spPr>
            <a:xfrm>
              <a:off x="3252846" y="2054642"/>
              <a:ext cx="1442332" cy="665823"/>
            </a:xfrm>
            <a:prstGeom prst="ellipse">
              <a:avLst/>
            </a:prstGeom>
            <a:solidFill>
              <a:srgbClr val="ED7D31">
                <a:alpha val="50196"/>
              </a:srgbClr>
            </a:solidFill>
            <a:ln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5109759" y="2069757"/>
              <a:ext cx="1442332" cy="665823"/>
            </a:xfrm>
            <a:prstGeom prst="ellipse">
              <a:avLst/>
            </a:prstGeom>
            <a:solidFill>
              <a:srgbClr val="ED7D31">
                <a:alpha val="50196"/>
              </a:srgbClr>
            </a:solidFill>
            <a:ln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674702" y="2255381"/>
              <a:ext cx="435057" cy="373070"/>
            </a:xfrm>
            <a:prstGeom prst="ellipse">
              <a:avLst/>
            </a:prstGeom>
            <a:solidFill>
              <a:srgbClr val="ED7D31">
                <a:alpha val="50196"/>
              </a:srgbClr>
            </a:solidFill>
            <a:ln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139614" y="1216348"/>
              <a:ext cx="1477949" cy="71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accent2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滑窗内每帧状态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827787" y="1075233"/>
              <a:ext cx="1823701" cy="71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accent2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滑窗内</a:t>
              </a:r>
              <a:r>
                <a:rPr lang="en-US" altLang="zh-CN" sz="3200" b="1" dirty="0">
                  <a:solidFill>
                    <a:schemeClr val="accent2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3D</a:t>
              </a:r>
              <a:r>
                <a:rPr lang="zh-CN" altLang="en-US" sz="3200" b="1" dirty="0">
                  <a:solidFill>
                    <a:schemeClr val="accent2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点逆深度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600553" y="919268"/>
              <a:ext cx="2098369" cy="38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2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Cam-IMU</a:t>
              </a:r>
              <a:r>
                <a:rPr lang="zh-CN" altLang="en-US" sz="3200" b="1" dirty="0">
                  <a:solidFill>
                    <a:schemeClr val="accent2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外参</a:t>
              </a:r>
            </a:p>
          </p:txBody>
        </p:sp>
        <p:cxnSp>
          <p:nvCxnSpPr>
            <p:cNvPr id="24" name="直接箭头连接符 23"/>
            <p:cNvCxnSpPr>
              <a:endCxn id="20" idx="0"/>
            </p:cNvCxnSpPr>
            <p:nvPr/>
          </p:nvCxnSpPr>
          <p:spPr>
            <a:xfrm flipH="1">
              <a:off x="4892231" y="1441820"/>
              <a:ext cx="405898" cy="81356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22" idx="1"/>
              <a:endCxn id="19" idx="7"/>
            </p:cNvCxnSpPr>
            <p:nvPr/>
          </p:nvCxnSpPr>
          <p:spPr>
            <a:xfrm flipH="1">
              <a:off x="6340867" y="1434306"/>
              <a:ext cx="486921" cy="7329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495287" y="3302043"/>
                <a:ext cx="15478138" cy="4281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320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  <m:r>
                            <a:rPr lang="zh-CN" altLang="en-US" sz="3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zh-CN" altLang="en-US" sz="3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32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Sup>
                                  <m:sSubSupPr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32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zh-CN" altLang="en-US" sz="32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Sup>
                                  <m:sSubSupPr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32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32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zh-CN" altLang="en-US" sz="3200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32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32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zh-CN" altLang="en-US" sz="3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  <m:d>
                                  <m:dPr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3200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3200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3200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sz="32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p>
                                    </m:sSubSup>
                                    <m:r>
                                      <a:rPr lang="zh-CN" altLang="en-US" sz="32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3200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3200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3200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p>
                                    </m:sSubSup>
                                    <m:r>
                                      <a:rPr lang="zh-CN" altLang="en-US" sz="32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3200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3200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3200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sty m:val="p"/>
                                      </m:rPr>
                                      <a:rPr lang="zh-CN" altLang="en-US" sz="32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sSub>
                                      <m:sSubPr>
                                        <m:ctrlP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zh-CN" altLang="en-US" sz="32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32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32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p>
                                    </m:sSup>
                                    <m:r>
                                      <m:rPr>
                                        <m:sty m:val="p"/>
                                      </m:rPr>
                                      <a:rPr lang="zh-CN" altLang="en-US" sz="32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zh-CN" altLang="en-US" sz="32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zh-CN" altLang="en-US" sz="32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32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32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zh-CN" altLang="en-US" sz="3200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zh-CN" altLang="en-US" sz="3200" i="1">
                                                    <a:solidFill>
                                                      <a:schemeClr val="bg1">
                                                        <a:lumMod val="9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CN" altLang="en-US" sz="3200" i="1">
                                                    <a:solidFill>
                                                      <a:schemeClr val="bg1">
                                                        <a:lumMod val="9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zh-CN" altLang="en-US" sz="3200" i="1">
                                                        <a:solidFill>
                                                          <a:schemeClr val="bg1">
                                                            <a:lumMod val="9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zh-CN" altLang="en-US" sz="3200" i="1">
                                                        <a:solidFill>
                                                          <a:schemeClr val="bg1">
                                                            <a:lumMod val="9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CN" altLang="en-US" sz="3200" i="1">
                                                        <a:solidFill>
                                                          <a:schemeClr val="bg1">
                                                            <a:lumMod val="9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  <m:r>
                                                      <a:rPr lang="zh-CN" altLang="en-US" sz="3200">
                                                        <a:solidFill>
                                                          <a:schemeClr val="bg1">
                                                            <a:lumMod val="9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+1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sSub>
                                                  <m:sSubPr>
                                                    <m:ctrlPr>
                                                      <a:rPr lang="zh-CN" altLang="en-US" sz="3200" i="1">
                                                        <a:solidFill>
                                                          <a:schemeClr val="bg1">
                                                            <a:lumMod val="9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zh-CN" altLang="en-US" sz="3200" i="1">
                                                        <a:solidFill>
                                                          <a:schemeClr val="bg1">
                                                            <a:lumMod val="9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CN" altLang="en-US" sz="3200" i="1">
                                                        <a:solidFill>
                                                          <a:schemeClr val="bg1">
                                                            <a:lumMod val="9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p>
                                            </m:sSubSup>
                                          </m:e>
                                          <m:sup>
                                            <m:r>
                                              <a:rPr lang="zh-CN" altLang="en-US" sz="32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a:rPr lang="zh-CN" altLang="en-US" sz="32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⊗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3200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zh-CN" altLang="en-US" sz="3200" i="1">
                                                    <a:solidFill>
                                                      <a:schemeClr val="bg1">
                                                        <a:lumMod val="9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CN" altLang="en-US" sz="3200" i="1">
                                                    <a:solidFill>
                                                      <a:schemeClr val="bg1">
                                                        <a:lumMod val="9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zh-CN" altLang="en-US" sz="3200" i="1">
                                                        <a:solidFill>
                                                          <a:schemeClr val="bg1">
                                                            <a:lumMod val="9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zh-CN" altLang="en-US" sz="3200" i="1">
                                                        <a:solidFill>
                                                          <a:schemeClr val="bg1">
                                                            <a:lumMod val="9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CN" altLang="en-US" sz="3200" i="1">
                                                        <a:solidFill>
                                                          <a:schemeClr val="bg1">
                                                            <a:lumMod val="9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zh-CN" altLang="en-US" sz="3200" i="1">
                                                    <a:solidFill>
                                                      <a:schemeClr val="bg1">
                                                        <a:lumMod val="9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sup>
                                            </m:sSubSup>
                                          </m:e>
                                          <m:sup>
                                            <m:r>
                                              <a:rPr lang="zh-CN" altLang="en-US" sz="3200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a:rPr lang="zh-CN" altLang="en-US" sz="320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⊗</m:t>
                                        </m:r>
                                        <m:sSubSup>
                                          <m:sSubSupPr>
                                            <m:ctrlPr>
                                              <a:rPr lang="zh-CN" altLang="en-US" sz="3200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3200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CN" altLang="en-US" sz="3200" i="1">
                                                    <a:solidFill>
                                                      <a:schemeClr val="bg1">
                                                        <a:lumMod val="9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3200" i="1">
                                                    <a:solidFill>
                                                      <a:schemeClr val="bg1">
                                                        <a:lumMod val="9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3200" i="1">
                                                    <a:solidFill>
                                                      <a:schemeClr val="bg1">
                                                        <a:lumMod val="9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zh-CN" altLang="en-US" sz="3200">
                                                    <a:solidFill>
                                                      <a:schemeClr val="bg1">
                                                        <a:lumMod val="9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r>
                                              <a:rPr lang="zh-CN" altLang="en-US" sz="3200" i="1">
                                                <a:solidFill>
                                                  <a:schemeClr val="bg1">
                                                    <a:lumMod val="9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b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zh-CN" altLang="en-US" sz="3200" i="1">
                                                      <a:solidFill>
                                                        <a:schemeClr val="bg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3200" i="1">
                                                      <a:solidFill>
                                                        <a:schemeClr val="bg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3200" i="1">
                                                      <a:solidFill>
                                                        <a:schemeClr val="bg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zh-CN" altLang="en-US" sz="3200">
                                                      <a:solidFill>
                                                        <a:schemeClr val="bg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p>
                                          </m:sSubSup>
                                          <m:r>
                                            <a:rPr lang="zh-CN" altLang="en-US" sz="320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zh-CN" altLang="en-US" sz="3200" i="1">
                                                      <a:solidFill>
                                                        <a:schemeClr val="bg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3200" i="1">
                                                      <a:solidFill>
                                                        <a:schemeClr val="bg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3200" i="1">
                                                      <a:solidFill>
                                                        <a:schemeClr val="bg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p>
                                          </m:sSubSup>
                                          <m:r>
                                            <a:rPr lang="zh-CN" altLang="en-US" sz="320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p>
                                          </m:s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sz="320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zh-CN" altLang="en-US" sz="32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zh-CN" altLang="en-US" sz="3200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zh-CN" altLang="en-US" sz="3200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zh-CN" altLang="en-US" sz="32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zh-CN" altLang="en-US" sz="3200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zh-CN" altLang="en-US" sz="320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32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87" y="3302043"/>
                <a:ext cx="15478138" cy="42813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630313" y="2456806"/>
            <a:ext cx="8691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1. IMU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误差项：</a:t>
            </a: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预测值</a:t>
            </a:r>
            <a:r>
              <a:rPr lang="en-US" altLang="zh-CN" sz="3200" b="1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-IMU</a:t>
            </a: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预积分值</a:t>
            </a:r>
          </a:p>
        </p:txBody>
      </p:sp>
      <p:sp>
        <p:nvSpPr>
          <p:cNvPr id="9" name="矩形 8"/>
          <p:cNvSpPr/>
          <p:nvPr/>
        </p:nvSpPr>
        <p:spPr>
          <a:xfrm>
            <a:off x="1595425" y="823294"/>
            <a:ext cx="75218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VINS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解析</a:t>
            </a:r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——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后端非线性优化</a:t>
            </a:r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 IMU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约束</a:t>
            </a:r>
          </a:p>
        </p:txBody>
      </p:sp>
      <p:sp>
        <p:nvSpPr>
          <p:cNvPr id="10" name="椭圆 9"/>
          <p:cNvSpPr/>
          <p:nvPr/>
        </p:nvSpPr>
        <p:spPr>
          <a:xfrm>
            <a:off x="13643860" y="3429361"/>
            <a:ext cx="1030598" cy="997593"/>
          </a:xfrm>
          <a:prstGeom prst="ellipse">
            <a:avLst/>
          </a:prstGeom>
          <a:solidFill>
            <a:srgbClr val="ED7D31">
              <a:alpha val="50196"/>
            </a:srgbClr>
          </a:solidFill>
          <a:ln>
            <a:solidFill>
              <a:srgbClr val="ED7D3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72735" y="4525760"/>
            <a:ext cx="1030598" cy="997593"/>
          </a:xfrm>
          <a:prstGeom prst="ellipse">
            <a:avLst/>
          </a:prstGeom>
          <a:solidFill>
            <a:srgbClr val="ED7D31">
              <a:alpha val="50196"/>
            </a:srgbClr>
          </a:solidFill>
          <a:ln>
            <a:solidFill>
              <a:srgbClr val="ED7D3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2613262" y="5506352"/>
            <a:ext cx="1030598" cy="997593"/>
          </a:xfrm>
          <a:prstGeom prst="ellipse">
            <a:avLst/>
          </a:prstGeom>
          <a:solidFill>
            <a:srgbClr val="ED7D31">
              <a:alpha val="50196"/>
            </a:srgbClr>
          </a:solidFill>
          <a:ln>
            <a:solidFill>
              <a:srgbClr val="ED7D3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595425" y="794719"/>
            <a:ext cx="75218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VINS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解析</a:t>
            </a:r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——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后端非线性优化</a:t>
            </a:r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 IMU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约束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727735" y="2750861"/>
                <a:ext cx="7502115" cy="1269835"/>
              </a:xfrm>
              <a:prstGeom prst="rect">
                <a:avLst/>
              </a:prstGeom>
              <a:solidFill>
                <a:srgbClr val="D9D9D9">
                  <a:alpha val="10196"/>
                </a:srgb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sz="32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 kern="1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sSubSup>
                          <m:sSubSupPr>
                            <m:ctrlPr>
                              <a:rPr lang="zh-CN" altLang="zh-CN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i="1" kern="1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 kern="10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3200" i="1" kern="10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3200" i="1" kern="1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p>
                        </m:sSubSup>
                        <m:r>
                          <a:rPr lang="en-US" altLang="zh-CN" sz="3200" i="1" kern="1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3200" i="1" kern="1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sSubSup>
                          <m:sSubSupPr>
                            <m:ctrlPr>
                              <a:rPr lang="zh-CN" altLang="zh-CN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i="1" kern="1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 kern="10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3200" i="1" kern="10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3200" i="1" kern="1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zh-CN" sz="3200" kern="100" dirty="0">
                    <a:solidFill>
                      <a:schemeClr val="bg1">
                        <a:lumMod val="9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sz="32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 kern="1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sSubSup>
                          <m:sSubSupPr>
                            <m:ctrlPr>
                              <a:rPr lang="zh-CN" altLang="zh-CN" sz="32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i="1" kern="1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sz="32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 kern="10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3200" i="1" kern="10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3200" i="1" kern="1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p>
                        </m:sSubSup>
                        <m:r>
                          <a:rPr lang="en-US" altLang="zh-CN" sz="3200" i="1" kern="1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3200" i="1" kern="1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zh-CN" altLang="zh-CN" sz="32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kern="1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sz="32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 kern="10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3200" i="1" kern="10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3200" i="1" kern="1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3200" i="1" kern="1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zh-CN" altLang="zh-CN" sz="32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kern="1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sz="32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 kern="10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3200" i="1" kern="10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zh-CN" altLang="zh-CN" sz="3200" kern="100" dirty="0">
                    <a:solidFill>
                      <a:schemeClr val="bg1">
                        <a:lumMod val="9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，</a:t>
                </a:r>
                <a:endParaRPr lang="en-US" altLang="zh-CN" sz="3200" kern="1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sz="32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 kern="1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sSubSup>
                          <m:sSubSupPr>
                            <m:ctrlPr>
                              <a:rPr lang="zh-CN" altLang="zh-CN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i="1" kern="1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 kern="10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3200" i="1" kern="10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zh-CN" sz="3200" i="1" kern="10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3200" i="1" kern="1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p>
                        </m:sSubSup>
                        <m:r>
                          <a:rPr lang="en-US" altLang="zh-CN" sz="3200" i="1" kern="1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3200" i="1" kern="1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sSubSup>
                          <m:sSubSupPr>
                            <m:ctrlPr>
                              <a:rPr lang="zh-CN" altLang="zh-CN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i="1" kern="1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 kern="10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3200" i="1" kern="10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zh-CN" sz="3200" i="1" kern="10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3200" i="1" kern="1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zh-CN" sz="3200" kern="100" dirty="0">
                    <a:solidFill>
                      <a:schemeClr val="bg1">
                        <a:lumMod val="9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sz="32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 kern="1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sSubSup>
                          <m:sSubSupPr>
                            <m:ctrlPr>
                              <a:rPr lang="zh-CN" altLang="zh-CN" sz="32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i="1" kern="1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sz="32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 kern="10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3200" i="1" kern="10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zh-CN" sz="3200" i="1" kern="10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3200" i="1" kern="1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p>
                        </m:sSubSup>
                        <m:r>
                          <a:rPr lang="en-US" altLang="zh-CN" sz="3200" i="1" kern="1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3200" i="1" kern="1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zh-CN" altLang="zh-CN" sz="32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kern="1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sz="32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 kern="10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3200" i="1" kern="10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zh-CN" sz="3200" i="1" kern="10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3200" i="1" kern="1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3200" i="1" kern="1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zh-CN" altLang="zh-CN" sz="32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kern="1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sz="32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 kern="10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3200" i="1" kern="10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zh-CN" sz="3200" i="1" kern="10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735" y="2750861"/>
                <a:ext cx="7502115" cy="1269835"/>
              </a:xfrm>
              <a:prstGeom prst="rect">
                <a:avLst/>
              </a:prstGeom>
              <a:blipFill>
                <a:blip r:embed="rId2"/>
                <a:stretch>
                  <a:fillRect t="-3349" b="-10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309534" y="5354284"/>
                <a:ext cx="4908651" cy="1369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2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sup>
                          <m:r>
                            <a:rPr lang="zh-CN" altLang="en-US" sz="3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15×7</m:t>
                          </m:r>
                        </m:sup>
                      </m:sSup>
                      <m:r>
                        <a:rPr lang="zh-CN" altLang="en-US" sz="3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32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320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Sup>
                                <m:sSubSupPr>
                                  <m:ctrlPr>
                                    <a:rPr lang="zh-CN" altLang="en-US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3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3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zh-CN" altLang="en-US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den>
                          </m:f>
                          <m:r>
                            <a:rPr lang="zh-CN" altLang="en-US" sz="3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32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320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Sup>
                                <m:sSubSupPr>
                                  <m:ctrlPr>
                                    <a:rPr lang="zh-CN" altLang="en-US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3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3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zh-CN" altLang="en-US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534" y="5354284"/>
                <a:ext cx="4908651" cy="13695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180942" y="6784429"/>
                <a:ext cx="6230808" cy="1369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2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zh-CN" altLang="en-US" sz="3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15×9</m:t>
                          </m:r>
                        </m:sup>
                      </m:sSup>
                      <m:r>
                        <a:rPr lang="zh-CN" altLang="en-US" sz="3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32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320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32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Sup>
                                <m:sSubSupPr>
                                  <m:ctrlPr>
                                    <a:rPr lang="zh-CN" altLang="en-US" sz="32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3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3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zh-CN" altLang="en-US" sz="32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den>
                          </m:f>
                          <m:r>
                            <a:rPr lang="zh-CN" altLang="en-US" sz="3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32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320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32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3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zh-CN" altLang="en-US" sz="3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  <m:r>
                            <a:rPr lang="zh-CN" altLang="en-US" sz="3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32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320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32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3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sz="3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942" y="6784429"/>
                <a:ext cx="6230808" cy="1369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8124147" y="5344399"/>
                <a:ext cx="5569089" cy="1369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2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zh-CN" altLang="en-US" sz="3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15×7</m:t>
                          </m:r>
                        </m:sup>
                      </m:sSup>
                      <m:r>
                        <a:rPr lang="zh-CN" altLang="en-US" sz="3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32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320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Sup>
                                <m:sSubSupPr>
                                  <m:ctrlPr>
                                    <a:rPr lang="zh-CN" altLang="en-US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3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3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sz="320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zh-CN" altLang="en-US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den>
                          </m:f>
                          <m:r>
                            <a:rPr lang="zh-CN" altLang="en-US" sz="3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32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320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Sup>
                                <m:sSubSupPr>
                                  <m:ctrlPr>
                                    <a:rPr lang="zh-CN" altLang="en-US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3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3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sz="320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zh-CN" altLang="en-US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147" y="5344399"/>
                <a:ext cx="5569089" cy="1369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8038419" y="6765476"/>
                <a:ext cx="7221464" cy="1369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2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zh-CN" altLang="en-US" sz="3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15×9</m:t>
                          </m:r>
                        </m:sup>
                      </m:sSup>
                      <m:r>
                        <a:rPr lang="zh-CN" altLang="en-US" sz="3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32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320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32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Sup>
                                <m:sSubSupPr>
                                  <m:ctrlPr>
                                    <a:rPr lang="zh-CN" altLang="en-US" sz="32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3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3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sz="320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zh-CN" altLang="en-US" sz="32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den>
                          </m:f>
                          <m:r>
                            <a:rPr lang="zh-CN" altLang="en-US" sz="3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32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320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32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3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zh-CN" altLang="en-US" sz="3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sz="320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  <m:r>
                            <a:rPr lang="zh-CN" altLang="en-US" sz="32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32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320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32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3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sz="32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sz="320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419" y="6765476"/>
                <a:ext cx="7221464" cy="13695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630313" y="4465409"/>
            <a:ext cx="2733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3. Jacobian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C605D11-E62C-4901-A932-628197289217}"/>
              </a:ext>
            </a:extLst>
          </p:cNvPr>
          <p:cNvSpPr txBox="1"/>
          <p:nvPr/>
        </p:nvSpPr>
        <p:spPr>
          <a:xfrm>
            <a:off x="630313" y="1862427"/>
            <a:ext cx="2733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2. 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优化变量：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768AD3B-9E1F-4AEC-8201-ECF758EED7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288" r="56894"/>
          <a:stretch/>
        </p:blipFill>
        <p:spPr>
          <a:xfrm>
            <a:off x="11665505" y="1584584"/>
            <a:ext cx="3615581" cy="239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2905999" y="4330611"/>
                <a:ext cx="6229718" cy="1677767"/>
              </a:xfrm>
              <a:prstGeom prst="rect">
                <a:avLst/>
              </a:prstGeom>
              <a:solidFill>
                <a:srgbClr val="D9D9D9">
                  <a:alpha val="10196"/>
                </a:srgb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32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32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zh-CN" altLang="en-US" sz="32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bSup>
                          <m:r>
                            <a:rPr lang="zh-CN" altLang="en-US" sz="3200" b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zh-CN" altLang="en-US" sz="3200" b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3200" b="0" i="1" smtClean="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3200" b="0" i="1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3200" b="0" i="1" smtClean="0">
                                            <a:solidFill>
                                              <a:schemeClr val="bg1">
                                                <a:lumMod val="9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3200" b="0" i="1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32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CN" altLang="en-US" sz="32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zh-CN" altLang="en-US" sz="32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 sz="32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sz="32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32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zh-CN" altLang="en-US" sz="32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3200" b="0" i="1" smtClean="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3200" b="0" i="1" smtClean="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zh-CN" altLang="en-US" sz="3200" b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32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32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32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999" y="4330611"/>
                <a:ext cx="6229718" cy="16777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757022" y="6788431"/>
                <a:ext cx="9973500" cy="1198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32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bSup>
                      <m:r>
                        <a:rPr lang="zh-CN" altLang="en-US" sz="3200" b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zh-CN" alt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lang="zh-CN" alt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32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32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32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32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32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32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zh-CN" altLang="en-US" sz="32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sz="32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32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zh-CN" altLang="en-US" sz="32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zh-CN" altLang="en-US" sz="32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bSup>
                                  <m:f>
                                    <m:fPr>
                                      <m:ctrlPr>
                                        <a:rPr lang="zh-CN" altLang="en-US" sz="32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sz="32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3200" b="0" i="1" smtClean="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3200" b="0" i="1" smtClean="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lang="zh-CN" altLang="en-US" sz="32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3200" b="0" i="1" smtClean="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32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zh-CN" altLang="en-US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3200" b="0" i="1" smtClean="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3200" b="0" i="1" smtClean="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bSup>
                                  <m:r>
                                    <a:rPr lang="zh-CN" altLang="en-US" sz="3200" b="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zh-CN" altLang="en-US" sz="32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32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sz="32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zh-CN" altLang="en-US" sz="32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zh-CN" altLang="en-US" sz="3200" b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32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32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32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zh-CN" altLang="en-US" sz="32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  <m:r>
                                <a:rPr lang="zh-CN" altLang="en-US" sz="3200" b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sz="32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32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32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3200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zh-CN" altLang="en-US" sz="32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3200" b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32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32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zh-CN" altLang="en-US" sz="32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022" y="6788431"/>
                <a:ext cx="9973500" cy="1198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3097705" y="8612614"/>
                <a:ext cx="3700437" cy="1424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32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zh-CN" altLang="zh-CN" sz="32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altLang="zh-CN" sz="3200" b="0" i="1" kern="10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  <m:sup>
                        <m:sSub>
                          <m:sSubPr>
                            <m:ctrlPr>
                              <a:rPr lang="zh-CN" altLang="zh-CN" sz="32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bSup>
                    <m:r>
                      <a:rPr lang="en-US" altLang="zh-CN" sz="3200" b="0" i="1" kern="10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32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sz="32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  <m:sup>
                        <m:r>
                          <a:rPr lang="en-US" altLang="zh-CN" sz="3200" b="0" i="1" kern="10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zh-CN" altLang="zh-CN" sz="32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zh-CN" sz="32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zh-CN" sz="32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zh-CN" altLang="zh-CN" sz="32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zh-CN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3200" b="0" i="1" kern="100" smtClean="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3200" b="0" i="1" kern="100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zh-CN" altLang="zh-CN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200" b="0" i="1" kern="100" smtClean="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200" b="0" i="1" kern="100" smtClean="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zh-CN" altLang="zh-CN" sz="32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zh-CN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3200" b="0" i="1" kern="100" smtClean="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3200" b="0" i="1" kern="100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zh-CN" altLang="zh-CN" sz="32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200" b="0" i="1" kern="100" smtClean="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200" b="0" i="1" kern="100" smtClean="0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altLang="zh-CN" sz="3200" kern="100" dirty="0">
                    <a:solidFill>
                      <a:schemeClr val="bg1">
                        <a:lumMod val="9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705" y="8612614"/>
                <a:ext cx="3700437" cy="1424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714796" y="2132204"/>
            <a:ext cx="15838824" cy="1184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00050">
              <a:lnSpc>
                <a:spcPct val="115000"/>
              </a:lnSpc>
            </a:pPr>
            <a:r>
              <a:rPr lang="zh-CN" altLang="zh-CN" sz="3200" kern="100" dirty="0">
                <a:solidFill>
                  <a:srgbClr val="5DB8F6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重投影误差</a:t>
            </a:r>
            <a:r>
              <a:rPr lang="zh-CN" altLang="en-US" sz="3200" kern="1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3200" kern="1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对于第</a:t>
            </a:r>
            <a:r>
              <a:rPr lang="en-US" altLang="zh-CN" sz="3200" kern="1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i="1" kern="1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l </a:t>
            </a:r>
            <a:r>
              <a:rPr lang="zh-CN" altLang="zh-CN" sz="3200" kern="1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个路标点</a:t>
            </a:r>
            <a:r>
              <a:rPr lang="en-US" altLang="zh-CN" sz="3200" kern="1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P</a:t>
            </a:r>
            <a:r>
              <a:rPr lang="zh-CN" altLang="zh-CN" sz="3200" kern="1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，将</a:t>
            </a:r>
            <a:r>
              <a:rPr lang="en-US" altLang="zh-CN" sz="3200" kern="1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P </a:t>
            </a:r>
            <a:r>
              <a:rPr lang="zh-CN" altLang="zh-CN" sz="3200" kern="1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从第一次观看到它的第</a:t>
            </a:r>
            <a:r>
              <a:rPr lang="en-US" altLang="zh-CN" sz="3200" kern="1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i="1" kern="1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3200" i="1" kern="1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3200" kern="1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个相机坐标系，转换到当前的第</a:t>
            </a:r>
            <a:r>
              <a:rPr lang="en-US" altLang="zh-CN" sz="3200" kern="1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i="1" kern="1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3200" kern="1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3200" kern="1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个相机坐标系下的像素坐标。</a:t>
            </a:r>
          </a:p>
        </p:txBody>
      </p:sp>
      <p:sp>
        <p:nvSpPr>
          <p:cNvPr id="10" name="矩形 9"/>
          <p:cNvSpPr/>
          <p:nvPr/>
        </p:nvSpPr>
        <p:spPr>
          <a:xfrm>
            <a:off x="1665692" y="792672"/>
            <a:ext cx="75859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VINS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解析</a:t>
            </a:r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后端非线性优化</a:t>
            </a:r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视觉约束</a:t>
            </a:r>
          </a:p>
        </p:txBody>
      </p:sp>
      <p:sp>
        <p:nvSpPr>
          <p:cNvPr id="11" name="矩形 10"/>
          <p:cNvSpPr/>
          <p:nvPr/>
        </p:nvSpPr>
        <p:spPr>
          <a:xfrm>
            <a:off x="919822" y="8160231"/>
            <a:ext cx="26060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3200" kern="100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j </a:t>
            </a:r>
            <a:r>
              <a:rPr lang="zh-CN" altLang="en-US" sz="3200" kern="100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帧测量值：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9823" y="6269462"/>
            <a:ext cx="41236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其中，第 </a:t>
            </a:r>
            <a:r>
              <a:rPr lang="en-US" altLang="zh-CN" sz="3200" kern="100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j </a:t>
            </a:r>
            <a:r>
              <a:rPr lang="zh-CN" altLang="en-US" sz="3200" kern="100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帧预测值：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9822" y="3788842"/>
            <a:ext cx="35807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kern="1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3200" kern="1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3200" kern="1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j </a:t>
            </a:r>
            <a:r>
              <a:rPr lang="zh-CN" altLang="en-US" sz="3200" kern="1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帧的误差项：</a:t>
            </a:r>
            <a:endParaRPr lang="zh-CN" altLang="en-US" sz="3200" dirty="0">
              <a:solidFill>
                <a:srgbClr val="5DB8F6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BC8E27A-E175-41AE-A162-409F28ECD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7822" y="3970674"/>
            <a:ext cx="2959797" cy="378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89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582895" y="2744901"/>
                <a:ext cx="10052688" cy="825739"/>
              </a:xfrm>
              <a:prstGeom prst="rect">
                <a:avLst/>
              </a:prstGeom>
              <a:solidFill>
                <a:srgbClr val="D9D9D9">
                  <a:alpha val="10196"/>
                </a:srgb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altLang="zh-CN" sz="3200" kern="100" dirty="0">
                    <a:solidFill>
                      <a:srgbClr val="00B0F0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2. </a:t>
                </a:r>
                <a:r>
                  <a:rPr lang="zh-CN" altLang="zh-CN" sz="3200" kern="100" dirty="0">
                    <a:solidFill>
                      <a:srgbClr val="00B0F0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优化变量：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sz="32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kern="10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sSubSup>
                          <m:sSubSupPr>
                            <m:ctrlPr>
                              <a:rPr lang="zh-CN" altLang="zh-CN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b="0" i="1" kern="1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kern="1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3200" b="0" i="1" kern="1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3200" b="0" i="1" kern="1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p>
                        </m:sSubSup>
                        <m:r>
                          <a:rPr lang="en-US" altLang="zh-CN" sz="3200" b="0" i="1" kern="10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3200" b="0" i="1" kern="10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sSubSup>
                          <m:sSubSupPr>
                            <m:ctrlPr>
                              <a:rPr lang="zh-CN" altLang="zh-CN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b="0" i="1" kern="1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kern="1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3200" b="0" i="1" kern="1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3200" b="0" i="1" kern="1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zh-CN" sz="32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sz="32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kern="10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sSubSup>
                          <m:sSubSupPr>
                            <m:ctrlPr>
                              <a:rPr lang="zh-CN" altLang="zh-CN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b="0" i="1" kern="1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kern="1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3200" b="0" i="1" kern="1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3200" b="0" i="1" kern="1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p>
                        </m:sSubSup>
                        <m:r>
                          <a:rPr lang="en-US" altLang="zh-CN" sz="3200" b="0" i="1" kern="10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3200" b="0" i="1" kern="10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sSubSup>
                          <m:sSubSupPr>
                            <m:ctrlPr>
                              <a:rPr lang="zh-CN" altLang="zh-CN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b="0" i="1" kern="1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kern="1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3200" b="0" i="1" kern="1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3200" b="0" i="1" kern="1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zh-CN" sz="32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sz="32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kern="10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sSubSup>
                          <m:sSubSupPr>
                            <m:ctrlPr>
                              <a:rPr lang="zh-CN" altLang="zh-CN" sz="32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p>
                        </m:sSubSup>
                        <m:r>
                          <a:rPr lang="en-US" altLang="zh-CN" sz="3200" b="0" i="1" kern="10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3200" b="0" i="1" kern="10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sSubSup>
                          <m:sSubSupPr>
                            <m:ctrlPr>
                              <a:rPr lang="zh-CN" altLang="zh-CN" sz="32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zh-CN" sz="32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32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kern="10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3200" b="0" i="1" kern="10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zh-CN" altLang="en-US" sz="3200" dirty="0">
                  <a:solidFill>
                    <a:schemeClr val="bg1">
                      <a:lumMod val="8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95" y="2744901"/>
                <a:ext cx="10052688" cy="825739"/>
              </a:xfrm>
              <a:prstGeom prst="rect">
                <a:avLst/>
              </a:prstGeom>
              <a:blipFill>
                <a:blip r:embed="rId2"/>
                <a:stretch>
                  <a:fillRect l="-1577" b="-9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665692" y="610923"/>
            <a:ext cx="75859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VINS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解析</a:t>
            </a:r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后端非线性优化</a:t>
            </a:r>
            <a:r>
              <a:rPr lang="en-US" altLang="zh-CN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3200" b="1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视觉约束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12846" y="4713149"/>
            <a:ext cx="11245736" cy="3203304"/>
            <a:chOff x="146481" y="4532218"/>
            <a:chExt cx="7497157" cy="213553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矩形 13"/>
                <p:cNvSpPr/>
                <p:nvPr/>
              </p:nvSpPr>
              <p:spPr>
                <a:xfrm>
                  <a:off x="4604901" y="4982779"/>
                  <a:ext cx="3038737" cy="7922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320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32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3×6</m:t>
                            </m:r>
                          </m:sup>
                        </m:sSup>
                        <m:r>
                          <a:rPr lang="en-US" altLang="zh-CN" sz="3200" b="0" i="1" kern="10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32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32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zh-CN" altLang="zh-CN" sz="32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32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𝜕𝛿</m:t>
                                </m:r>
                                <m:sSubSup>
                                  <m:sSubSupPr>
                                    <m:ctrlPr>
                                      <a:rPr lang="zh-CN" altLang="zh-CN" sz="32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32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altLang="zh-CN" sz="32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zh-CN" altLang="zh-CN" sz="32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zh-CN" altLang="zh-CN" sz="32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32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𝜕𝛿</m:t>
                                </m:r>
                                <m:sSubSup>
                                  <m:sSubSupPr>
                                    <m:ctrlPr>
                                      <a:rPr lang="zh-CN" altLang="zh-CN" sz="32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32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altLang="zh-CN" sz="32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endParaRPr lang="zh-CN" altLang="en-US" sz="3200" dirty="0">
                    <a:solidFill>
                      <a:schemeClr val="bg1">
                        <a:lumMod val="9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4901" y="4982779"/>
                  <a:ext cx="3038737" cy="79226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矩形 14"/>
                <p:cNvSpPr/>
                <p:nvPr/>
              </p:nvSpPr>
              <p:spPr>
                <a:xfrm>
                  <a:off x="4604901" y="5820812"/>
                  <a:ext cx="1798142" cy="7412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320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32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3×1</m:t>
                            </m:r>
                          </m:sup>
                        </m:sSup>
                        <m:r>
                          <a:rPr lang="en-US" altLang="zh-CN" sz="3200" b="0" i="1" kern="10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zh-CN" sz="32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sz="32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32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3200" b="0" i="1" kern="10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zh-CN" sz="3200" i="1" kern="10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kern="10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3200" b="0" i="1" kern="10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sz="3200" dirty="0">
                    <a:solidFill>
                      <a:schemeClr val="bg1">
                        <a:lumMod val="9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4901" y="5820812"/>
                  <a:ext cx="1798142" cy="7412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矩形 15"/>
                <p:cNvSpPr/>
                <p:nvPr/>
              </p:nvSpPr>
              <p:spPr>
                <a:xfrm>
                  <a:off x="1284753" y="5745279"/>
                  <a:ext cx="3191857" cy="9224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320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32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3×6</m:t>
                            </m:r>
                          </m:sup>
                        </m:sSup>
                        <m:r>
                          <a:rPr lang="en-US" altLang="zh-CN" sz="3200" b="0" i="1" kern="10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32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32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zh-CN" altLang="zh-CN" sz="32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3200" b="0" i="1" kern="1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𝜕𝛿</m:t>
                                </m:r>
                                <m:sSubSup>
                                  <m:sSubSupPr>
                                    <m:ctrlPr>
                                      <a:rPr lang="zh-CN" altLang="zh-CN" sz="3200" i="1" kern="1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kern="10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zh-CN" sz="3200" i="1" kern="10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kern="10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kern="10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CN" sz="3200" b="0" i="1" kern="10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zh-CN" altLang="zh-CN" sz="32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zh-CN" altLang="zh-CN" sz="32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3200" b="0" i="1" kern="1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𝜕𝛿</m:t>
                                </m:r>
                                <m:sSubSup>
                                  <m:sSubSupPr>
                                    <m:ctrlPr>
                                      <a:rPr lang="zh-CN" altLang="zh-CN" sz="3200" i="1" kern="1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kern="10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zh-CN" sz="3200" i="1" kern="10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kern="10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kern="10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CN" sz="3200" b="0" i="1" kern="10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endParaRPr lang="zh-CN" altLang="en-US" sz="3200" dirty="0">
                    <a:solidFill>
                      <a:schemeClr val="bg1">
                        <a:lumMod val="9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753" y="5745279"/>
                  <a:ext cx="3191857" cy="9224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矩形 16"/>
                <p:cNvSpPr/>
                <p:nvPr/>
              </p:nvSpPr>
              <p:spPr>
                <a:xfrm>
                  <a:off x="1284753" y="4901573"/>
                  <a:ext cx="3185445" cy="9130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zh-CN" sz="320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32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3×6</m:t>
                            </m:r>
                          </m:sup>
                        </m:sSup>
                        <m:r>
                          <a:rPr lang="en-US" altLang="zh-CN" sz="3200" b="0" i="1" kern="10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3200" i="1" kern="10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32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zh-CN" altLang="zh-CN" sz="32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3200" b="0" i="1" kern="1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𝜕𝛿</m:t>
                                </m:r>
                                <m:sSubSup>
                                  <m:sSubSupPr>
                                    <m:ctrlPr>
                                      <a:rPr lang="zh-CN" altLang="zh-CN" sz="3200" i="1" kern="1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kern="10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zh-CN" sz="3200" i="1" kern="10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kern="10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kern="10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CN" sz="3200" b="0" i="1" kern="10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altLang="zh-CN" sz="3200" b="0" i="1" kern="100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zh-CN" altLang="zh-CN" sz="3200" i="1" kern="10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0" i="1" kern="100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zh-CN" altLang="zh-CN" sz="3200" i="1" kern="10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3200" b="0" i="1" kern="100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3200" b="0" i="1" kern="1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𝜕𝛿</m:t>
                                </m:r>
                                <m:sSubSup>
                                  <m:sSubSupPr>
                                    <m:ctrlPr>
                                      <a:rPr lang="zh-CN" altLang="zh-CN" sz="3200" i="1" kern="1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kern="10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zh-CN" sz="3200" i="1" kern="10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kern="10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kern="10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CN" sz="3200" b="0" i="1" kern="10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endParaRPr lang="zh-CN" altLang="en-US" sz="3200" dirty="0">
                    <a:solidFill>
                      <a:schemeClr val="bg1">
                        <a:lumMod val="9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753" y="4901573"/>
                  <a:ext cx="3185445" cy="91302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文本框 17"/>
            <p:cNvSpPr txBox="1"/>
            <p:nvPr/>
          </p:nvSpPr>
          <p:spPr>
            <a:xfrm>
              <a:off x="146481" y="4532218"/>
              <a:ext cx="1599693" cy="38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00B0F0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3. Jacobian</a:t>
              </a:r>
              <a:r>
                <a:rPr lang="zh-CN" altLang="en-US" sz="3200" dirty="0">
                  <a:solidFill>
                    <a:srgbClr val="00B0F0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：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BBC8E27A-E175-41AE-A162-409F28ECD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17495" y="2827697"/>
            <a:ext cx="2491255" cy="3189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610" y="4119228"/>
            <a:ext cx="11492142" cy="57374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09712" y="67528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VINS</a:t>
            </a:r>
            <a:r>
              <a:rPr lang="zh-CN" altLang="en-US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解析</a:t>
            </a:r>
            <a:r>
              <a:rPr lang="en-US" altLang="zh-CN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——</a:t>
            </a:r>
            <a:r>
              <a:rPr lang="zh-CN" altLang="en-US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边缘化</a:t>
            </a:r>
          </a:p>
        </p:txBody>
      </p:sp>
      <p:sp>
        <p:nvSpPr>
          <p:cNvPr id="5" name="矩形 4"/>
          <p:cNvSpPr/>
          <p:nvPr/>
        </p:nvSpPr>
        <p:spPr>
          <a:xfrm>
            <a:off x="885824" y="1618229"/>
            <a:ext cx="1403032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目标：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控制滑窗大小，从而控制运算量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让滑窗中的帧有足够的视差量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尽可能使得矩阵稀疏，减小运算量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5287" y="5029994"/>
            <a:ext cx="4048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次新帧为关键帧时，去掉</a:t>
            </a:r>
            <a:r>
              <a:rPr lang="zh-CN" altLang="en-US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最老帧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95287" y="7787482"/>
            <a:ext cx="4048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次新帧非关键帧时，去掉</a:t>
            </a:r>
            <a:r>
              <a:rPr lang="zh-CN" altLang="en-US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次新帧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09712" y="746726"/>
            <a:ext cx="48992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VINS</a:t>
            </a:r>
            <a:r>
              <a:rPr lang="zh-CN" altLang="en-US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解析</a:t>
            </a:r>
            <a:r>
              <a:rPr lang="en-US" altLang="zh-CN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——</a:t>
            </a:r>
            <a:r>
              <a:rPr lang="zh-CN" altLang="en-US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边缘化约束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0CFD0A-D6D3-4685-A86C-224D0D56F891}"/>
              </a:ext>
            </a:extLst>
          </p:cNvPr>
          <p:cNvSpPr/>
          <p:nvPr/>
        </p:nvSpPr>
        <p:spPr>
          <a:xfrm>
            <a:off x="6008760" y="7628978"/>
            <a:ext cx="346419" cy="3464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17C4C97-F8B5-4F4E-B5FD-F5A5EC3C77B4}"/>
              </a:ext>
            </a:extLst>
          </p:cNvPr>
          <p:cNvSpPr/>
          <p:nvPr/>
        </p:nvSpPr>
        <p:spPr>
          <a:xfrm>
            <a:off x="7886035" y="7630285"/>
            <a:ext cx="346419" cy="3464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9DAB98-CCFD-4F95-974F-0AA27A7C788C}"/>
              </a:ext>
            </a:extLst>
          </p:cNvPr>
          <p:cNvSpPr/>
          <p:nvPr/>
        </p:nvSpPr>
        <p:spPr>
          <a:xfrm>
            <a:off x="6986505" y="8140420"/>
            <a:ext cx="196932" cy="1969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647417-8700-4109-8F3D-96D227C6BC59}"/>
              </a:ext>
            </a:extLst>
          </p:cNvPr>
          <p:cNvSpPr/>
          <p:nvPr/>
        </p:nvSpPr>
        <p:spPr>
          <a:xfrm>
            <a:off x="6886488" y="6612712"/>
            <a:ext cx="196932" cy="196932"/>
          </a:xfrm>
          <a:prstGeom prst="rect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EEA1677-CFD7-440C-9542-7CCECCE0CEFA}"/>
              </a:ext>
            </a:extLst>
          </p:cNvPr>
          <p:cNvSpPr/>
          <p:nvPr/>
        </p:nvSpPr>
        <p:spPr>
          <a:xfrm>
            <a:off x="7226081" y="5470495"/>
            <a:ext cx="346419" cy="3464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9AB0878-56CE-44B2-880E-0155BE7FC69F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6984955" y="5816914"/>
            <a:ext cx="414336" cy="795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990863A-C7EA-41D9-8913-EC73013C4032}"/>
              </a:ext>
            </a:extLst>
          </p:cNvPr>
          <p:cNvCxnSpPr>
            <a:stCxn id="12" idx="2"/>
            <a:endCxn id="9" idx="0"/>
          </p:cNvCxnSpPr>
          <p:nvPr/>
        </p:nvCxnSpPr>
        <p:spPr>
          <a:xfrm flipH="1">
            <a:off x="6181970" y="6809644"/>
            <a:ext cx="802984" cy="819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9F7BE39-26D7-4E62-8DB7-550485D4A34A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>
            <a:off x="6984954" y="6809644"/>
            <a:ext cx="1074291" cy="820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27EB0828-F498-4AE3-9EB1-68AEC4024D88}"/>
              </a:ext>
            </a:extLst>
          </p:cNvPr>
          <p:cNvSpPr/>
          <p:nvPr/>
        </p:nvSpPr>
        <p:spPr>
          <a:xfrm>
            <a:off x="6008760" y="8503930"/>
            <a:ext cx="346419" cy="3464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FAF1131-4363-4E61-9284-A15EE92D4F0D}"/>
              </a:ext>
            </a:extLst>
          </p:cNvPr>
          <p:cNvSpPr/>
          <p:nvPr/>
        </p:nvSpPr>
        <p:spPr>
          <a:xfrm>
            <a:off x="7886035" y="8505237"/>
            <a:ext cx="346419" cy="3464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B066F96-6D7D-4B00-BB6C-29AD0AA3535F}"/>
              </a:ext>
            </a:extLst>
          </p:cNvPr>
          <p:cNvCxnSpPr>
            <a:stCxn id="9" idx="6"/>
            <a:endCxn id="11" idx="1"/>
          </p:cNvCxnSpPr>
          <p:nvPr/>
        </p:nvCxnSpPr>
        <p:spPr>
          <a:xfrm>
            <a:off x="6355179" y="7802188"/>
            <a:ext cx="631326" cy="436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B609A30-F677-4D47-AD8A-EA8E5609D63E}"/>
              </a:ext>
            </a:extLst>
          </p:cNvPr>
          <p:cNvCxnSpPr>
            <a:stCxn id="17" idx="6"/>
            <a:endCxn id="11" idx="1"/>
          </p:cNvCxnSpPr>
          <p:nvPr/>
        </p:nvCxnSpPr>
        <p:spPr>
          <a:xfrm flipV="1">
            <a:off x="6355179" y="8238886"/>
            <a:ext cx="631326" cy="438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3B8E3E-620C-448C-97C2-449CF39BB3E5}"/>
              </a:ext>
            </a:extLst>
          </p:cNvPr>
          <p:cNvCxnSpPr>
            <a:stCxn id="11" idx="3"/>
            <a:endCxn id="10" idx="2"/>
          </p:cNvCxnSpPr>
          <p:nvPr/>
        </p:nvCxnSpPr>
        <p:spPr>
          <a:xfrm flipV="1">
            <a:off x="7183437" y="7803495"/>
            <a:ext cx="702598" cy="435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3CE56D7-0B21-49F0-8DE0-7DBB74971616}"/>
              </a:ext>
            </a:extLst>
          </p:cNvPr>
          <p:cNvCxnSpPr>
            <a:stCxn id="11" idx="3"/>
            <a:endCxn id="18" idx="2"/>
          </p:cNvCxnSpPr>
          <p:nvPr/>
        </p:nvCxnSpPr>
        <p:spPr>
          <a:xfrm>
            <a:off x="7183437" y="8238886"/>
            <a:ext cx="702598" cy="439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53648E3B-6006-4685-9892-44D3A597EFD2}"/>
              </a:ext>
            </a:extLst>
          </p:cNvPr>
          <p:cNvSpPr/>
          <p:nvPr/>
        </p:nvSpPr>
        <p:spPr>
          <a:xfrm>
            <a:off x="9763310" y="7627671"/>
            <a:ext cx="346419" cy="3464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7EE0CBB-3ED3-47ED-B43B-22E1786E7A7F}"/>
              </a:ext>
            </a:extLst>
          </p:cNvPr>
          <p:cNvSpPr/>
          <p:nvPr/>
        </p:nvSpPr>
        <p:spPr>
          <a:xfrm>
            <a:off x="11640585" y="7628978"/>
            <a:ext cx="346419" cy="3464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C9A073E-8045-4675-BED0-F4C048CF740B}"/>
              </a:ext>
            </a:extLst>
          </p:cNvPr>
          <p:cNvSpPr/>
          <p:nvPr/>
        </p:nvSpPr>
        <p:spPr>
          <a:xfrm>
            <a:off x="10741055" y="8139113"/>
            <a:ext cx="196932" cy="1969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0CF35FE-446C-4FB9-9CEF-AE354E167A7B}"/>
              </a:ext>
            </a:extLst>
          </p:cNvPr>
          <p:cNvSpPr/>
          <p:nvPr/>
        </p:nvSpPr>
        <p:spPr>
          <a:xfrm>
            <a:off x="10741054" y="6840013"/>
            <a:ext cx="196932" cy="196932"/>
          </a:xfrm>
          <a:prstGeom prst="rect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432350C5-F76C-40C6-8870-EB71FBA9C85E}"/>
              </a:ext>
            </a:extLst>
          </p:cNvPr>
          <p:cNvSpPr/>
          <p:nvPr/>
        </p:nvSpPr>
        <p:spPr>
          <a:xfrm>
            <a:off x="10666311" y="5697796"/>
            <a:ext cx="346419" cy="3464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E129630-A9E6-4EDF-BB6A-32FDDC67BF01}"/>
              </a:ext>
            </a:extLst>
          </p:cNvPr>
          <p:cNvCxnSpPr/>
          <p:nvPr/>
        </p:nvCxnSpPr>
        <p:spPr>
          <a:xfrm flipH="1">
            <a:off x="10839520" y="6044215"/>
            <a:ext cx="1" cy="795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4AC1899-3F1C-4A74-878E-DFB3ED931158}"/>
              </a:ext>
            </a:extLst>
          </p:cNvPr>
          <p:cNvCxnSpPr>
            <a:stCxn id="26" idx="2"/>
            <a:endCxn id="23" idx="0"/>
          </p:cNvCxnSpPr>
          <p:nvPr/>
        </p:nvCxnSpPr>
        <p:spPr>
          <a:xfrm flipH="1">
            <a:off x="9936520" y="7036945"/>
            <a:ext cx="903000" cy="590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4F66AC9-DB12-463F-A905-0F11FA07CAE2}"/>
              </a:ext>
            </a:extLst>
          </p:cNvPr>
          <p:cNvCxnSpPr>
            <a:stCxn id="26" idx="2"/>
            <a:endCxn id="24" idx="0"/>
          </p:cNvCxnSpPr>
          <p:nvPr/>
        </p:nvCxnSpPr>
        <p:spPr>
          <a:xfrm>
            <a:off x="10839520" y="7036945"/>
            <a:ext cx="974275" cy="592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D3CC78B4-01DC-40B2-ADB5-96B5BED5DF1D}"/>
              </a:ext>
            </a:extLst>
          </p:cNvPr>
          <p:cNvSpPr/>
          <p:nvPr/>
        </p:nvSpPr>
        <p:spPr>
          <a:xfrm>
            <a:off x="9763310" y="8502623"/>
            <a:ext cx="346419" cy="3464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57B4515-1291-47F1-B8F6-FA5C3AFF7DD1}"/>
              </a:ext>
            </a:extLst>
          </p:cNvPr>
          <p:cNvSpPr/>
          <p:nvPr/>
        </p:nvSpPr>
        <p:spPr>
          <a:xfrm>
            <a:off x="11640585" y="8503930"/>
            <a:ext cx="346419" cy="3464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74DA396-6E80-450E-964C-3EFE0F2980C0}"/>
              </a:ext>
            </a:extLst>
          </p:cNvPr>
          <p:cNvCxnSpPr>
            <a:stCxn id="23" idx="6"/>
            <a:endCxn id="25" idx="1"/>
          </p:cNvCxnSpPr>
          <p:nvPr/>
        </p:nvCxnSpPr>
        <p:spPr>
          <a:xfrm>
            <a:off x="10109729" y="7800881"/>
            <a:ext cx="631326" cy="436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60E40E1-0B98-4738-A754-2C4D05176FD2}"/>
              </a:ext>
            </a:extLst>
          </p:cNvPr>
          <p:cNvCxnSpPr>
            <a:stCxn id="31" idx="6"/>
            <a:endCxn id="25" idx="1"/>
          </p:cNvCxnSpPr>
          <p:nvPr/>
        </p:nvCxnSpPr>
        <p:spPr>
          <a:xfrm flipV="1">
            <a:off x="10109729" y="8237579"/>
            <a:ext cx="631326" cy="438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703CA36-65FC-4AB8-A8A7-4FFD4BABE921}"/>
              </a:ext>
            </a:extLst>
          </p:cNvPr>
          <p:cNvCxnSpPr>
            <a:stCxn id="25" idx="3"/>
            <a:endCxn id="24" idx="2"/>
          </p:cNvCxnSpPr>
          <p:nvPr/>
        </p:nvCxnSpPr>
        <p:spPr>
          <a:xfrm flipV="1">
            <a:off x="10937987" y="7802188"/>
            <a:ext cx="702598" cy="435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AF6E0D86-CB1E-4026-8F6A-5B483A02929D}"/>
              </a:ext>
            </a:extLst>
          </p:cNvPr>
          <p:cNvCxnSpPr>
            <a:stCxn id="25" idx="3"/>
            <a:endCxn id="32" idx="2"/>
          </p:cNvCxnSpPr>
          <p:nvPr/>
        </p:nvCxnSpPr>
        <p:spPr>
          <a:xfrm>
            <a:off x="10937987" y="8237579"/>
            <a:ext cx="702598" cy="439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1AA8BE08-C1C9-46F1-908A-0F9D0267EBBB}"/>
              </a:ext>
            </a:extLst>
          </p:cNvPr>
          <p:cNvSpPr/>
          <p:nvPr/>
        </p:nvSpPr>
        <p:spPr>
          <a:xfrm>
            <a:off x="8845303" y="8139113"/>
            <a:ext cx="196932" cy="1969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AFA33AB-3A4F-46EE-9959-9DA7761AA11C}"/>
              </a:ext>
            </a:extLst>
          </p:cNvPr>
          <p:cNvCxnSpPr>
            <a:stCxn id="10" idx="6"/>
            <a:endCxn id="37" idx="1"/>
          </p:cNvCxnSpPr>
          <p:nvPr/>
        </p:nvCxnSpPr>
        <p:spPr>
          <a:xfrm>
            <a:off x="8232454" y="7803495"/>
            <a:ext cx="612849" cy="434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8162052-802E-46FD-960E-4B015F5A34A8}"/>
              </a:ext>
            </a:extLst>
          </p:cNvPr>
          <p:cNvCxnSpPr>
            <a:stCxn id="18" idx="6"/>
            <a:endCxn id="37" idx="1"/>
          </p:cNvCxnSpPr>
          <p:nvPr/>
        </p:nvCxnSpPr>
        <p:spPr>
          <a:xfrm flipV="1">
            <a:off x="8232454" y="8237579"/>
            <a:ext cx="612849" cy="440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AF0C0D2-9E62-4BCD-BE44-7727F343047A}"/>
              </a:ext>
            </a:extLst>
          </p:cNvPr>
          <p:cNvCxnSpPr>
            <a:stCxn id="37" idx="3"/>
            <a:endCxn id="23" idx="2"/>
          </p:cNvCxnSpPr>
          <p:nvPr/>
        </p:nvCxnSpPr>
        <p:spPr>
          <a:xfrm flipV="1">
            <a:off x="9042235" y="7800881"/>
            <a:ext cx="721075" cy="436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A60CACE-8D1F-4644-B4E4-676152D0FB61}"/>
              </a:ext>
            </a:extLst>
          </p:cNvPr>
          <p:cNvCxnSpPr>
            <a:stCxn id="37" idx="3"/>
            <a:endCxn id="31" idx="2"/>
          </p:cNvCxnSpPr>
          <p:nvPr/>
        </p:nvCxnSpPr>
        <p:spPr>
          <a:xfrm>
            <a:off x="9042235" y="8237579"/>
            <a:ext cx="721075" cy="438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0DD67C59-6073-49DD-B319-DBA7AFAA65B8}"/>
              </a:ext>
            </a:extLst>
          </p:cNvPr>
          <p:cNvSpPr/>
          <p:nvPr/>
        </p:nvSpPr>
        <p:spPr>
          <a:xfrm>
            <a:off x="8863779" y="6819203"/>
            <a:ext cx="196932" cy="196932"/>
          </a:xfrm>
          <a:prstGeom prst="rect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41FAE2A0-DD05-4265-B463-B930A328823B}"/>
              </a:ext>
            </a:extLst>
          </p:cNvPr>
          <p:cNvSpPr/>
          <p:nvPr/>
        </p:nvSpPr>
        <p:spPr>
          <a:xfrm>
            <a:off x="8786638" y="5676986"/>
            <a:ext cx="346419" cy="3464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3A363466-9456-42D3-8F35-443FC324C3F6}"/>
              </a:ext>
            </a:extLst>
          </p:cNvPr>
          <p:cNvCxnSpPr>
            <a:stCxn id="43" idx="4"/>
            <a:endCxn id="42" idx="0"/>
          </p:cNvCxnSpPr>
          <p:nvPr/>
        </p:nvCxnSpPr>
        <p:spPr>
          <a:xfrm>
            <a:off x="8959848" y="6023405"/>
            <a:ext cx="2397" cy="795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4B49F7A-66E7-4EDD-B56A-6DD36852DC8F}"/>
              </a:ext>
            </a:extLst>
          </p:cNvPr>
          <p:cNvCxnSpPr>
            <a:cxnSpLocks/>
            <a:stCxn id="42" idx="2"/>
            <a:endCxn id="10" idx="0"/>
          </p:cNvCxnSpPr>
          <p:nvPr/>
        </p:nvCxnSpPr>
        <p:spPr>
          <a:xfrm flipH="1">
            <a:off x="8059245" y="7016135"/>
            <a:ext cx="903000" cy="614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E1FDFCD1-5350-49BF-A05F-FB28C5B15411}"/>
              </a:ext>
            </a:extLst>
          </p:cNvPr>
          <p:cNvCxnSpPr>
            <a:stCxn id="42" idx="2"/>
            <a:endCxn id="23" idx="0"/>
          </p:cNvCxnSpPr>
          <p:nvPr/>
        </p:nvCxnSpPr>
        <p:spPr>
          <a:xfrm>
            <a:off x="8962245" y="7016135"/>
            <a:ext cx="974275" cy="611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D03617C2-2D01-4ED1-AAA5-30E47BC4F46C}"/>
              </a:ext>
            </a:extLst>
          </p:cNvPr>
          <p:cNvSpPr/>
          <p:nvPr/>
        </p:nvSpPr>
        <p:spPr>
          <a:xfrm>
            <a:off x="7600295" y="6637555"/>
            <a:ext cx="196932" cy="196932"/>
          </a:xfrm>
          <a:prstGeom prst="rect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13BA07AB-E7E3-4D58-ABBD-58BFA7D0E409}"/>
              </a:ext>
            </a:extLst>
          </p:cNvPr>
          <p:cNvCxnSpPr>
            <a:cxnSpLocks/>
            <a:stCxn id="47" idx="2"/>
            <a:endCxn id="9" idx="0"/>
          </p:cNvCxnSpPr>
          <p:nvPr/>
        </p:nvCxnSpPr>
        <p:spPr>
          <a:xfrm flipH="1">
            <a:off x="6181970" y="6834487"/>
            <a:ext cx="1516791" cy="794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F8928311-6DFA-47D4-A22D-04CF44664706}"/>
              </a:ext>
            </a:extLst>
          </p:cNvPr>
          <p:cNvCxnSpPr>
            <a:cxnSpLocks/>
            <a:stCxn id="47" idx="2"/>
            <a:endCxn id="23" idx="0"/>
          </p:cNvCxnSpPr>
          <p:nvPr/>
        </p:nvCxnSpPr>
        <p:spPr>
          <a:xfrm>
            <a:off x="7698761" y="6834487"/>
            <a:ext cx="2237759" cy="793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68D76C5-2BA3-4743-81B7-1FD14FA1089E}"/>
              </a:ext>
            </a:extLst>
          </p:cNvPr>
          <p:cNvCxnSpPr>
            <a:cxnSpLocks/>
            <a:stCxn id="13" idx="4"/>
            <a:endCxn id="47" idx="0"/>
          </p:cNvCxnSpPr>
          <p:nvPr/>
        </p:nvCxnSpPr>
        <p:spPr>
          <a:xfrm>
            <a:off x="7399291" y="5816914"/>
            <a:ext cx="299470" cy="820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94C28294-CFC9-4D5D-809D-9AE9C7B7C0F7}"/>
                  </a:ext>
                </a:extLst>
              </p:cNvPr>
              <p:cNvSpPr/>
              <p:nvPr/>
            </p:nvSpPr>
            <p:spPr>
              <a:xfrm>
                <a:off x="4309250" y="7511399"/>
                <a:ext cx="1458861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i="1" dirty="0">
                    <a:solidFill>
                      <a:srgbClr val="5DB8F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</a:t>
                </a:r>
                <a14:m>
                  <m:oMath xmlns:m="http://schemas.openxmlformats.org/officeDocument/2006/math">
                    <m:r>
                      <a:rPr lang="zh-CN" altLang="en-US" i="0">
                        <a:solidFill>
                          <a:srgbClr val="5DB8F6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5DB8F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5DB8F6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i="1">
                            <a:solidFill>
                              <a:srgbClr val="5DB8F6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rgbClr val="5DB8F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zh-CN" altLang="en-US" dirty="0">
                  <a:solidFill>
                    <a:srgbClr val="5DB8F6"/>
                  </a:solidFill>
                </a:endParaRPr>
              </a:p>
            </p:txBody>
          </p:sp>
        </mc:Choice>
        <mc:Fallback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94C28294-CFC9-4D5D-809D-9AE9C7B7C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50" y="7511399"/>
                <a:ext cx="1458861" cy="507831"/>
              </a:xfrm>
              <a:prstGeom prst="rect">
                <a:avLst/>
              </a:prstGeom>
              <a:blipFill>
                <a:blip r:embed="rId2"/>
                <a:stretch>
                  <a:fillRect l="-7950" t="-14458" b="-289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45ED564-2B35-4419-8E4E-2E82E69EB090}"/>
                  </a:ext>
                </a:extLst>
              </p:cNvPr>
              <p:cNvSpPr/>
              <p:nvPr/>
            </p:nvSpPr>
            <p:spPr>
              <a:xfrm>
                <a:off x="4361322" y="8490238"/>
                <a:ext cx="1583062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i="1" dirty="0">
                    <a:solidFill>
                      <a:srgbClr val="7FAB4C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M</a:t>
                </a:r>
                <a14:m>
                  <m:oMath xmlns:m="http://schemas.openxmlformats.org/officeDocument/2006/math">
                    <m:r>
                      <a:rPr lang="zh-CN" altLang="en-US" i="0">
                        <a:solidFill>
                          <a:srgbClr val="7FAB4C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7FAB4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7FAB4C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1" smtClean="0">
                            <a:solidFill>
                              <a:srgbClr val="7FAB4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7FAB4C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zh-CN" altLang="en-US" dirty="0">
                  <a:solidFill>
                    <a:srgbClr val="7FAB4C"/>
                  </a:solidFill>
                </a:endParaRPr>
              </a:p>
            </p:txBody>
          </p:sp>
        </mc:Choice>
        <mc:Fallback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45ED564-2B35-4419-8E4E-2E82E69EB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322" y="8490238"/>
                <a:ext cx="1583062" cy="507831"/>
              </a:xfrm>
              <a:prstGeom prst="rect">
                <a:avLst/>
              </a:prstGeom>
              <a:blipFill>
                <a:blip r:embed="rId3"/>
                <a:stretch>
                  <a:fillRect l="-7308" t="-14458" b="-27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22533A3A-D6B5-427F-96D8-792D343B0BC1}"/>
                  </a:ext>
                </a:extLst>
              </p:cNvPr>
              <p:cNvSpPr/>
              <p:nvPr/>
            </p:nvSpPr>
            <p:spPr>
              <a:xfrm>
                <a:off x="7100869" y="4903883"/>
                <a:ext cx="594971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22533A3A-D6B5-427F-96D8-792D343B0B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869" y="4903883"/>
                <a:ext cx="594971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56BFA1B7-EA71-420B-9F9E-7247058514A4}"/>
                  </a:ext>
                </a:extLst>
              </p:cNvPr>
              <p:cNvSpPr/>
              <p:nvPr/>
            </p:nvSpPr>
            <p:spPr>
              <a:xfrm>
                <a:off x="8676650" y="5121205"/>
                <a:ext cx="602986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56BFA1B7-EA71-420B-9F9E-724705851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650" y="5121205"/>
                <a:ext cx="602986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B93D29F-7C1B-40A6-98CE-5AD4250FF948}"/>
                  </a:ext>
                </a:extLst>
              </p:cNvPr>
              <p:cNvSpPr/>
              <p:nvPr/>
            </p:nvSpPr>
            <p:spPr>
              <a:xfrm>
                <a:off x="10542034" y="5151011"/>
                <a:ext cx="602986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B93D29F-7C1B-40A6-98CE-5AD4250FF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034" y="5151011"/>
                <a:ext cx="602986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42">
            <a:extLst>
              <a:ext uri="{FF2B5EF4-FFF2-40B4-BE49-F238E27FC236}">
                <a16:creationId xmlns:a16="http://schemas.microsoft.com/office/drawing/2014/main" id="{5864E8B5-4141-45E3-9ADE-6E41263D05FB}"/>
              </a:ext>
            </a:extLst>
          </p:cNvPr>
          <p:cNvSpPr txBox="1"/>
          <p:nvPr/>
        </p:nvSpPr>
        <p:spPr>
          <a:xfrm>
            <a:off x="13136097" y="5819577"/>
            <a:ext cx="1169267" cy="8742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400" kern="100" dirty="0"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IMU</a:t>
            </a:r>
            <a:r>
              <a:rPr lang="zh-CN" altLang="en-US" sz="2400" kern="100" dirty="0"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约束</a:t>
            </a:r>
            <a:endParaRPr lang="zh-CN" sz="2400" dirty="0">
              <a:solidFill>
                <a:schemeClr val="bg1">
                  <a:lumMod val="9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57" name="文本框 42">
            <a:extLst>
              <a:ext uri="{FF2B5EF4-FFF2-40B4-BE49-F238E27FC236}">
                <a16:creationId xmlns:a16="http://schemas.microsoft.com/office/drawing/2014/main" id="{60CE68FD-3AAE-48A5-A70D-133DDFEA73CF}"/>
              </a:ext>
            </a:extLst>
          </p:cNvPr>
          <p:cNvSpPr txBox="1"/>
          <p:nvPr/>
        </p:nvSpPr>
        <p:spPr>
          <a:xfrm>
            <a:off x="13123701" y="6368286"/>
            <a:ext cx="1505603" cy="73153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视觉约束</a:t>
            </a:r>
            <a:endParaRPr lang="zh-CN" sz="2400" dirty="0">
              <a:solidFill>
                <a:schemeClr val="bg1">
                  <a:lumMod val="9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DBB12C2-6F95-4B96-B0FA-BA7C85372600}"/>
              </a:ext>
            </a:extLst>
          </p:cNvPr>
          <p:cNvSpPr/>
          <p:nvPr/>
        </p:nvSpPr>
        <p:spPr>
          <a:xfrm>
            <a:off x="12764293" y="6086896"/>
            <a:ext cx="196932" cy="1969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4DE809C-1EEA-45EA-B6E4-277EF4F5A494}"/>
              </a:ext>
            </a:extLst>
          </p:cNvPr>
          <p:cNvSpPr/>
          <p:nvPr/>
        </p:nvSpPr>
        <p:spPr>
          <a:xfrm>
            <a:off x="12778019" y="6668800"/>
            <a:ext cx="196932" cy="196932"/>
          </a:xfrm>
          <a:prstGeom prst="rect">
            <a:avLst/>
          </a:prstGeom>
          <a:solidFill>
            <a:srgbClr val="F2652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圆角矩形 58">
            <a:extLst>
              <a:ext uri="{FF2B5EF4-FFF2-40B4-BE49-F238E27FC236}">
                <a16:creationId xmlns:a16="http://schemas.microsoft.com/office/drawing/2014/main" id="{BC109596-72FF-4C22-98D1-BAC7D1F4AC83}"/>
              </a:ext>
            </a:extLst>
          </p:cNvPr>
          <p:cNvSpPr/>
          <p:nvPr/>
        </p:nvSpPr>
        <p:spPr>
          <a:xfrm>
            <a:off x="5830741" y="7413109"/>
            <a:ext cx="6379517" cy="170354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6FD05D7-EC7A-4139-8DFC-361B67C1ADE7}"/>
              </a:ext>
            </a:extLst>
          </p:cNvPr>
          <p:cNvSpPr txBox="1"/>
          <p:nvPr/>
        </p:nvSpPr>
        <p:spPr>
          <a:xfrm>
            <a:off x="6436510" y="7413109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</a:rPr>
              <a:t>T</a:t>
            </a:r>
            <a:r>
              <a:rPr lang="en-US" altLang="zh-CN" sz="3200" baseline="-25000" dirty="0">
                <a:solidFill>
                  <a:srgbClr val="5DB8F6"/>
                </a:solidFill>
              </a:rPr>
              <a:t>0</a:t>
            </a:r>
            <a:endParaRPr lang="zh-CN" altLang="en-US" sz="3200" baseline="-25000" dirty="0">
              <a:solidFill>
                <a:srgbClr val="5DB8F6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B9D77E6-1DFB-4629-BA22-BB3811738AA0}"/>
              </a:ext>
            </a:extLst>
          </p:cNvPr>
          <p:cNvSpPr txBox="1"/>
          <p:nvPr/>
        </p:nvSpPr>
        <p:spPr>
          <a:xfrm>
            <a:off x="8379787" y="7451804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</a:rPr>
              <a:t>T</a:t>
            </a:r>
            <a:r>
              <a:rPr lang="en-US" altLang="zh-CN" sz="3200" baseline="-25000" dirty="0">
                <a:solidFill>
                  <a:srgbClr val="5DB8F6"/>
                </a:solidFill>
              </a:rPr>
              <a:t>1</a:t>
            </a:r>
            <a:endParaRPr lang="zh-CN" altLang="en-US" sz="3200" baseline="-25000" dirty="0">
              <a:solidFill>
                <a:srgbClr val="5DB8F6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A1922CE-F008-4E6F-A5B5-98A794739D3F}"/>
              </a:ext>
            </a:extLst>
          </p:cNvPr>
          <p:cNvSpPr txBox="1"/>
          <p:nvPr/>
        </p:nvSpPr>
        <p:spPr>
          <a:xfrm>
            <a:off x="10282978" y="7501393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</a:rPr>
              <a:t>T</a:t>
            </a:r>
            <a:r>
              <a:rPr lang="en-US" altLang="zh-CN" sz="3200" baseline="-25000" dirty="0">
                <a:solidFill>
                  <a:srgbClr val="5DB8F6"/>
                </a:solidFill>
              </a:rPr>
              <a:t>2</a:t>
            </a:r>
            <a:endParaRPr lang="zh-CN" altLang="en-US" sz="3200" baseline="-25000" dirty="0">
              <a:solidFill>
                <a:srgbClr val="5DB8F6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2504B464-9486-4883-8C21-9EAB0EBEB45E}"/>
              </a:ext>
            </a:extLst>
          </p:cNvPr>
          <p:cNvSpPr txBox="1"/>
          <p:nvPr/>
        </p:nvSpPr>
        <p:spPr>
          <a:xfrm>
            <a:off x="12060665" y="7511399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</a:rPr>
              <a:t>T</a:t>
            </a:r>
            <a:r>
              <a:rPr lang="en-US" altLang="zh-CN" sz="3200" baseline="-25000" dirty="0">
                <a:solidFill>
                  <a:srgbClr val="5DB8F6"/>
                </a:solidFill>
              </a:rPr>
              <a:t>3</a:t>
            </a:r>
            <a:endParaRPr lang="zh-CN" altLang="en-US" sz="3200" baseline="-25000" dirty="0">
              <a:solidFill>
                <a:srgbClr val="5DB8F6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0525C20-DC35-4BA8-8094-09DB3FA48EF6}"/>
              </a:ext>
            </a:extLst>
          </p:cNvPr>
          <p:cNvSpPr txBox="1"/>
          <p:nvPr/>
        </p:nvSpPr>
        <p:spPr>
          <a:xfrm>
            <a:off x="5941311" y="8811404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92D050"/>
                </a:solidFill>
              </a:rPr>
              <a:t>M</a:t>
            </a:r>
            <a:r>
              <a:rPr lang="en-US" altLang="zh-CN" sz="3200" baseline="-25000" dirty="0">
                <a:solidFill>
                  <a:srgbClr val="92D050"/>
                </a:solidFill>
              </a:rPr>
              <a:t>0</a:t>
            </a:r>
            <a:endParaRPr lang="zh-CN" altLang="en-US" sz="3200" baseline="-25000" dirty="0">
              <a:solidFill>
                <a:srgbClr val="92D050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D40867F-A515-40B0-AFD6-024B307C2F87}"/>
              </a:ext>
            </a:extLst>
          </p:cNvPr>
          <p:cNvSpPr txBox="1"/>
          <p:nvPr/>
        </p:nvSpPr>
        <p:spPr>
          <a:xfrm>
            <a:off x="7872587" y="8830209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92D050"/>
                </a:solidFill>
              </a:rPr>
              <a:t>M</a:t>
            </a:r>
            <a:r>
              <a:rPr lang="en-US" altLang="zh-CN" sz="3200" baseline="-25000" dirty="0">
                <a:solidFill>
                  <a:srgbClr val="92D050"/>
                </a:solidFill>
              </a:rPr>
              <a:t>1</a:t>
            </a:r>
            <a:endParaRPr lang="zh-CN" altLang="en-US" sz="3200" baseline="-25000" dirty="0">
              <a:solidFill>
                <a:srgbClr val="92D050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D3440A7-6C7D-4A86-A9E2-86BE97FD08BA}"/>
              </a:ext>
            </a:extLst>
          </p:cNvPr>
          <p:cNvSpPr txBox="1"/>
          <p:nvPr/>
        </p:nvSpPr>
        <p:spPr>
          <a:xfrm>
            <a:off x="9713232" y="8816616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92D050"/>
                </a:solidFill>
              </a:rPr>
              <a:t>M</a:t>
            </a:r>
            <a:r>
              <a:rPr lang="en-US" altLang="zh-CN" sz="3200" baseline="-25000" dirty="0">
                <a:solidFill>
                  <a:srgbClr val="92D050"/>
                </a:solidFill>
              </a:rPr>
              <a:t>2</a:t>
            </a:r>
            <a:endParaRPr lang="zh-CN" altLang="en-US" sz="3200" baseline="-25000" dirty="0">
              <a:solidFill>
                <a:srgbClr val="92D050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597341E-2E0D-48D7-94B3-2C6C499B63FE}"/>
              </a:ext>
            </a:extLst>
          </p:cNvPr>
          <p:cNvSpPr txBox="1"/>
          <p:nvPr/>
        </p:nvSpPr>
        <p:spPr>
          <a:xfrm>
            <a:off x="11558230" y="8814431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92D050"/>
                </a:solidFill>
              </a:rPr>
              <a:t>M</a:t>
            </a:r>
            <a:r>
              <a:rPr lang="en-US" altLang="zh-CN" sz="3200" baseline="-25000" dirty="0">
                <a:solidFill>
                  <a:srgbClr val="92D050"/>
                </a:solidFill>
              </a:rPr>
              <a:t>3</a:t>
            </a:r>
            <a:endParaRPr lang="zh-CN" altLang="en-US" sz="3200" baseline="-25000" dirty="0">
              <a:solidFill>
                <a:srgbClr val="92D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B8F2A9B-C96D-48D7-A63E-C1194B201C33}"/>
                  </a:ext>
                </a:extLst>
              </p:cNvPr>
              <p:cNvSpPr/>
              <p:nvPr/>
            </p:nvSpPr>
            <p:spPr>
              <a:xfrm>
                <a:off x="5677857" y="3205487"/>
                <a:ext cx="4480970" cy="1188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320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32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320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320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3200" i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sz="3200" i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zh-CN" altLang="en-US" sz="3200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3200" i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sz="32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32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32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32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32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32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32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zh-CN" altLang="en-US" sz="32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>
                  <a:solidFill>
                    <a:schemeClr val="bg1">
                      <a:lumMod val="8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B8F2A9B-C96D-48D7-A63E-C1194B201C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857" y="3205487"/>
                <a:ext cx="4480970" cy="11882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1CFC206-9781-4396-BE55-579947C7C78C}"/>
                  </a:ext>
                </a:extLst>
              </p:cNvPr>
              <p:cNvSpPr/>
              <p:nvPr/>
            </p:nvSpPr>
            <p:spPr>
              <a:xfrm>
                <a:off x="1249946" y="1612641"/>
                <a:ext cx="14027258" cy="19580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首先，将</a:t>
                </a:r>
                <a:r>
                  <a:rPr lang="en-US" altLang="zh-CN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[</a:t>
                </a:r>
                <a:r>
                  <a:rPr lang="en-US" altLang="zh-CN" sz="2800" kern="100" dirty="0" err="1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H|b</a:t>
                </a:r>
                <a:r>
                  <a:rPr lang="en-US" altLang="zh-CN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]</a:t>
                </a:r>
                <a:r>
                  <a:rPr lang="zh-CN" altLang="en-US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矩阵的路标点边缘化掉得到共视矩阵</a:t>
                </a:r>
                <a:r>
                  <a:rPr lang="en-US" altLang="zh-CN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[</a:t>
                </a:r>
                <a:r>
                  <a:rPr lang="en-US" altLang="zh-CN" sz="2800" kern="100" dirty="0" err="1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S|g</a:t>
                </a:r>
                <a:r>
                  <a:rPr lang="en-US" altLang="zh-CN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]</a:t>
                </a:r>
                <a:r>
                  <a:rPr lang="zh-CN" altLang="en-US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，并写成如下形式，其中</a:t>
                </a:r>
                <a14:m>
                  <m:oMath xmlns:m="http://schemas.openxmlformats.org/officeDocument/2006/math">
                    <m:r>
                      <a:rPr lang="en-US" altLang="zh-CN" sz="2800" i="1" kern="1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zh-CN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对应着的</a:t>
                </a:r>
                <a:r>
                  <a:rPr lang="zh-CN" altLang="zh-CN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是希望</a:t>
                </a:r>
                <a:r>
                  <a:rPr lang="zh-CN" altLang="en-US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边缘化掉</a:t>
                </a:r>
                <a:r>
                  <a:rPr lang="zh-CN" altLang="zh-CN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的部分</a:t>
                </a:r>
                <a:r>
                  <a:rPr lang="zh-CN" altLang="en-US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800" kern="100" baseline="-250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800" kern="100" baseline="-250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zh-CN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和希望保留的部分</a:t>
                </a:r>
                <a:r>
                  <a:rPr lang="zh-CN" altLang="en-US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800" kern="100" baseline="-250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800" kern="100" baseline="-250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 、</a:t>
                </a:r>
                <a:r>
                  <a:rPr lang="en-US" altLang="zh-CN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800" kern="100" baseline="-250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800" kern="100" baseline="-250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800" kern="100" baseline="-250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800" kern="100" baseline="-250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8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 ）：</a:t>
                </a:r>
                <a:endParaRPr lang="zh-CN" altLang="en-US" sz="2800" dirty="0">
                  <a:solidFill>
                    <a:schemeClr val="bg1">
                      <a:lumMod val="8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1CFC206-9781-4396-BE55-579947C7C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46" y="1612641"/>
                <a:ext cx="14027258" cy="1958037"/>
              </a:xfrm>
              <a:prstGeom prst="rect">
                <a:avLst/>
              </a:prstGeom>
              <a:blipFill>
                <a:blip r:embed="rId8"/>
                <a:stretch>
                  <a:fillRect l="-869" b="-7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圆角矩形 104">
            <a:extLst>
              <a:ext uri="{FF2B5EF4-FFF2-40B4-BE49-F238E27FC236}">
                <a16:creationId xmlns:a16="http://schemas.microsoft.com/office/drawing/2014/main" id="{1209384D-A968-41B6-B2A7-EC260CE25551}"/>
              </a:ext>
            </a:extLst>
          </p:cNvPr>
          <p:cNvSpPr/>
          <p:nvPr/>
        </p:nvSpPr>
        <p:spPr>
          <a:xfrm>
            <a:off x="5869515" y="7536514"/>
            <a:ext cx="634534" cy="1404743"/>
          </a:xfrm>
          <a:prstGeom prst="roundRect">
            <a:avLst>
              <a:gd name="adj" fmla="val 18477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4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09712" y="746726"/>
            <a:ext cx="48992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VINS</a:t>
            </a:r>
            <a:r>
              <a:rPr lang="zh-CN" altLang="en-US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解析</a:t>
            </a:r>
            <a:r>
              <a:rPr lang="en-US" altLang="zh-CN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——</a:t>
            </a:r>
            <a:r>
              <a:rPr lang="zh-CN" altLang="en-US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边缘化约束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01B5922A-E715-455B-B01A-C8821E9D29B7}"/>
                  </a:ext>
                </a:extLst>
              </p:cNvPr>
              <p:cNvSpPr/>
              <p:nvPr/>
            </p:nvSpPr>
            <p:spPr>
              <a:xfrm>
                <a:off x="1075641" y="2598396"/>
                <a:ext cx="7736092" cy="1016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zh-CN" altLang="en-US" i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zh-CN" altLang="en-US" i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01B5922A-E715-455B-B01A-C8821E9D29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41" y="2598396"/>
                <a:ext cx="7736092" cy="10169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>
            <a:extLst>
              <a:ext uri="{FF2B5EF4-FFF2-40B4-BE49-F238E27FC236}">
                <a16:creationId xmlns:a16="http://schemas.microsoft.com/office/drawing/2014/main" id="{791DB077-99C3-4C93-AA6E-6A34B814FF2A}"/>
              </a:ext>
            </a:extLst>
          </p:cNvPr>
          <p:cNvSpPr/>
          <p:nvPr/>
        </p:nvSpPr>
        <p:spPr>
          <a:xfrm>
            <a:off x="1388955" y="1890324"/>
            <a:ext cx="132873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kern="100" dirty="0">
                <a:solidFill>
                  <a:prstClr val="white">
                    <a:lumMod val="85000"/>
                  </a:prst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用</a:t>
            </a:r>
            <a:r>
              <a:rPr lang="en-US" altLang="zh-CN" sz="2800" kern="100" dirty="0">
                <a:solidFill>
                  <a:prstClr val="white">
                    <a:lumMod val="85000"/>
                  </a:prst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Schur</a:t>
            </a:r>
            <a:r>
              <a:rPr lang="zh-CN" altLang="en-US" sz="2800" kern="100" dirty="0">
                <a:solidFill>
                  <a:prstClr val="white">
                    <a:lumMod val="85000"/>
                  </a:prst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补公式，来计算最老帧对滑窗内其他帧的约束关系。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5EBD1217-75BA-423F-9D90-1D80298DFBFD}"/>
                  </a:ext>
                </a:extLst>
              </p:cNvPr>
              <p:cNvSpPr/>
              <p:nvPr/>
            </p:nvSpPr>
            <p:spPr>
              <a:xfrm>
                <a:off x="9688313" y="2582179"/>
                <a:ext cx="7524046" cy="1016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zh-CN" altLang="en-US" i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zh-CN" altLang="en-US" i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5EBD1217-75BA-423F-9D90-1D80298DFB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313" y="2582179"/>
                <a:ext cx="7524046" cy="1016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440FA229-C826-4755-A676-D51F92388BFA}"/>
                  </a:ext>
                </a:extLst>
              </p:cNvPr>
              <p:cNvSpPr/>
              <p:nvPr/>
            </p:nvSpPr>
            <p:spPr>
              <a:xfrm>
                <a:off x="1240369" y="4119246"/>
                <a:ext cx="6177910" cy="561308"/>
              </a:xfrm>
              <a:prstGeom prst="rect">
                <a:avLst/>
              </a:prstGeom>
              <a:solidFill>
                <a:srgbClr val="D9D9D9">
                  <a:alpha val="10196"/>
                </a:srgb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zh-CN" altLang="en-US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zh-CN" altLang="en-US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zh-CN" alt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zh-CN" altLang="en-US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440FA229-C826-4755-A676-D51F92388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69" y="4119246"/>
                <a:ext cx="6177910" cy="5613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9251F374-DB71-4E49-B11D-535B09DA2C36}"/>
                  </a:ext>
                </a:extLst>
              </p:cNvPr>
              <p:cNvSpPr/>
              <p:nvPr/>
            </p:nvSpPr>
            <p:spPr>
              <a:xfrm>
                <a:off x="8420092" y="3922846"/>
                <a:ext cx="682467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kern="100" dirty="0">
                    <a:solidFill>
                      <a:srgbClr val="5DB8F6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这里</a:t>
                </a:r>
                <a:r>
                  <a:rPr lang="zh-CN" altLang="zh-CN" sz="2800" kern="100" dirty="0">
                    <a:solidFill>
                      <a:srgbClr val="5DB8F6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并未丢失任何约束，因此不会丢失信息。</a:t>
                </a:r>
                <a:r>
                  <a:rPr lang="zh-CN" altLang="en-US" sz="2800" kern="100" dirty="0">
                    <a:solidFill>
                      <a:srgbClr val="5DB8F6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该式</a:t>
                </a:r>
                <a:r>
                  <a:rPr lang="zh-CN" altLang="zh-CN" sz="2800" kern="100" dirty="0">
                    <a:solidFill>
                      <a:srgbClr val="5DB8F6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即为要保留变量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solidFill>
                          <a:srgbClr val="5DB8F6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5DB8F6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kern="100">
                            <a:solidFill>
                              <a:srgbClr val="5DB8F6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kern="100">
                            <a:solidFill>
                              <a:srgbClr val="5DB8F6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zh-CN" sz="2800" kern="100" dirty="0">
                    <a:solidFill>
                      <a:srgbClr val="5DB8F6"/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  <a:cs typeface="Times New Roman" panose="02020603050405020304" pitchFamily="18" charset="0"/>
                  </a:rPr>
                  <a:t>的先验信息。</a:t>
                </a:r>
                <a:endParaRPr lang="zh-CN" altLang="en-US" sz="2800" dirty="0">
                  <a:solidFill>
                    <a:srgbClr val="5DB8F6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9251F374-DB71-4E49-B11D-535B09DA2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092" y="3922846"/>
                <a:ext cx="6824671" cy="954107"/>
              </a:xfrm>
              <a:prstGeom prst="rect">
                <a:avLst/>
              </a:prstGeom>
              <a:blipFill>
                <a:blip r:embed="rId5"/>
                <a:stretch>
                  <a:fillRect l="-1786" t="-7051" r="-982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2" name="图片 81">
            <a:extLst>
              <a:ext uri="{FF2B5EF4-FFF2-40B4-BE49-F238E27FC236}">
                <a16:creationId xmlns:a16="http://schemas.microsoft.com/office/drawing/2014/main" id="{DBAE32DF-A047-4E99-AAD1-D0E9C58D2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600" y="6489385"/>
            <a:ext cx="3486150" cy="3486150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8CD25F2D-75D4-46FA-9F96-DABCEA0AF3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1311" y="5508310"/>
            <a:ext cx="4467225" cy="4467225"/>
          </a:xfrm>
          <a:prstGeom prst="rect">
            <a:avLst/>
          </a:prstGeom>
        </p:spPr>
      </p:pic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0B73C13-696B-4159-A379-7C55BE267863}"/>
              </a:ext>
            </a:extLst>
          </p:cNvPr>
          <p:cNvCxnSpPr>
            <a:cxnSpLocks/>
          </p:cNvCxnSpPr>
          <p:nvPr/>
        </p:nvCxnSpPr>
        <p:spPr>
          <a:xfrm flipH="1">
            <a:off x="3043239" y="2986088"/>
            <a:ext cx="1900448" cy="2522222"/>
          </a:xfrm>
          <a:prstGeom prst="straightConnector1">
            <a:avLst/>
          </a:prstGeom>
          <a:ln w="285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FE2DC38B-6B09-494E-9AD9-46665DAA1FE2}"/>
              </a:ext>
            </a:extLst>
          </p:cNvPr>
          <p:cNvCxnSpPr>
            <a:cxnSpLocks/>
          </p:cNvCxnSpPr>
          <p:nvPr/>
        </p:nvCxnSpPr>
        <p:spPr>
          <a:xfrm>
            <a:off x="5096087" y="3465095"/>
            <a:ext cx="0" cy="2043215"/>
          </a:xfrm>
          <a:prstGeom prst="straightConnector1">
            <a:avLst/>
          </a:prstGeom>
          <a:ln w="28575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3005EF19-0474-4E88-8E3F-66B4754F31A7}"/>
              </a:ext>
            </a:extLst>
          </p:cNvPr>
          <p:cNvCxnSpPr>
            <a:cxnSpLocks/>
          </p:cNvCxnSpPr>
          <p:nvPr/>
        </p:nvCxnSpPr>
        <p:spPr>
          <a:xfrm>
            <a:off x="6746557" y="4680554"/>
            <a:ext cx="2941756" cy="2073172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83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91343B-94E6-4417-8A72-86AFC6E2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40400" y="9639787"/>
            <a:ext cx="508181" cy="442051"/>
          </a:xfrm>
        </p:spPr>
        <p:txBody>
          <a:bodyPr/>
          <a:lstStyle/>
          <a:p>
            <a:fld id="{0B25636C-583A-4F70-B9FE-02EFBE7120B2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A517E9D-2F81-41DE-8AD4-C57F822FC66A}"/>
              </a:ext>
            </a:extLst>
          </p:cNvPr>
          <p:cNvSpPr/>
          <p:nvPr/>
        </p:nvSpPr>
        <p:spPr>
          <a:xfrm>
            <a:off x="8674694" y="2960596"/>
            <a:ext cx="346419" cy="3464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D3B995E-5B3C-4D93-8A8E-664ADF335E78}"/>
              </a:ext>
            </a:extLst>
          </p:cNvPr>
          <p:cNvSpPr/>
          <p:nvPr/>
        </p:nvSpPr>
        <p:spPr>
          <a:xfrm>
            <a:off x="10551969" y="2961903"/>
            <a:ext cx="346419" cy="3464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6D9C49-3B11-4795-A82A-359CB3D5E922}"/>
              </a:ext>
            </a:extLst>
          </p:cNvPr>
          <p:cNvSpPr/>
          <p:nvPr/>
        </p:nvSpPr>
        <p:spPr>
          <a:xfrm>
            <a:off x="9652439" y="3472038"/>
            <a:ext cx="196932" cy="1969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F6A9972-FF55-4962-A144-6FA7CC86B995}"/>
              </a:ext>
            </a:extLst>
          </p:cNvPr>
          <p:cNvSpPr/>
          <p:nvPr/>
        </p:nvSpPr>
        <p:spPr>
          <a:xfrm>
            <a:off x="8674694" y="3835548"/>
            <a:ext cx="346419" cy="3464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E2EB5A1-FAA5-4121-BE0E-157606F66142}"/>
              </a:ext>
            </a:extLst>
          </p:cNvPr>
          <p:cNvSpPr/>
          <p:nvPr/>
        </p:nvSpPr>
        <p:spPr>
          <a:xfrm>
            <a:off x="10551969" y="3836855"/>
            <a:ext cx="346419" cy="3464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109C8DD-96B3-4CD3-BBA9-EAC29C48C0F0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9021113" y="3133806"/>
            <a:ext cx="631326" cy="436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BCD8C26-F4CF-46B8-801F-9B41C4F9E93E}"/>
              </a:ext>
            </a:extLst>
          </p:cNvPr>
          <p:cNvCxnSpPr>
            <a:stCxn id="9" idx="6"/>
            <a:endCxn id="8" idx="1"/>
          </p:cNvCxnSpPr>
          <p:nvPr/>
        </p:nvCxnSpPr>
        <p:spPr>
          <a:xfrm flipV="1">
            <a:off x="9021113" y="3570504"/>
            <a:ext cx="631326" cy="438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2F32DD-DD75-43CE-9F52-1F26CFA3341B}"/>
              </a:ext>
            </a:extLst>
          </p:cNvPr>
          <p:cNvCxnSpPr>
            <a:stCxn id="8" idx="3"/>
            <a:endCxn id="7" idx="2"/>
          </p:cNvCxnSpPr>
          <p:nvPr/>
        </p:nvCxnSpPr>
        <p:spPr>
          <a:xfrm flipV="1">
            <a:off x="9849371" y="3135113"/>
            <a:ext cx="702598" cy="435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8587653-1E58-4FDB-B891-6868FBAB473C}"/>
              </a:ext>
            </a:extLst>
          </p:cNvPr>
          <p:cNvCxnSpPr>
            <a:stCxn id="8" idx="3"/>
            <a:endCxn id="10" idx="2"/>
          </p:cNvCxnSpPr>
          <p:nvPr/>
        </p:nvCxnSpPr>
        <p:spPr>
          <a:xfrm>
            <a:off x="9849371" y="3570504"/>
            <a:ext cx="702598" cy="439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0137E9BB-5A0C-4CAE-A6E6-4D57FC293E1B}"/>
              </a:ext>
            </a:extLst>
          </p:cNvPr>
          <p:cNvSpPr/>
          <p:nvPr/>
        </p:nvSpPr>
        <p:spPr>
          <a:xfrm>
            <a:off x="12429244" y="2959289"/>
            <a:ext cx="346419" cy="3464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956ED25-9FA7-4780-B61C-E3E10CC26C4F}"/>
              </a:ext>
            </a:extLst>
          </p:cNvPr>
          <p:cNvSpPr/>
          <p:nvPr/>
        </p:nvSpPr>
        <p:spPr>
          <a:xfrm>
            <a:off x="14306519" y="2960596"/>
            <a:ext cx="346419" cy="3464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C842EC3-6838-465C-BF13-B19BEE5C47E0}"/>
              </a:ext>
            </a:extLst>
          </p:cNvPr>
          <p:cNvSpPr/>
          <p:nvPr/>
        </p:nvSpPr>
        <p:spPr>
          <a:xfrm>
            <a:off x="12429244" y="3834241"/>
            <a:ext cx="346419" cy="3464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592EDD5-69CE-4CA7-87D5-1471ED4AD95C}"/>
              </a:ext>
            </a:extLst>
          </p:cNvPr>
          <p:cNvSpPr/>
          <p:nvPr/>
        </p:nvSpPr>
        <p:spPr>
          <a:xfrm>
            <a:off x="14306519" y="3835548"/>
            <a:ext cx="346419" cy="3464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0EC466E-A271-408B-9F7A-4DB764F6C091}"/>
                  </a:ext>
                </a:extLst>
              </p:cNvPr>
              <p:cNvSpPr/>
              <p:nvPr/>
            </p:nvSpPr>
            <p:spPr>
              <a:xfrm>
                <a:off x="6975184" y="2843017"/>
                <a:ext cx="1458861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i="1" dirty="0">
                    <a:solidFill>
                      <a:srgbClr val="5DB8F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</a:t>
                </a:r>
                <a14:m>
                  <m:oMath xmlns:m="http://schemas.openxmlformats.org/officeDocument/2006/math">
                    <m:r>
                      <a:rPr lang="zh-CN" altLang="en-US" i="0">
                        <a:solidFill>
                          <a:srgbClr val="5DB8F6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5DB8F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5DB8F6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i="1">
                            <a:solidFill>
                              <a:srgbClr val="5DB8F6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rgbClr val="5DB8F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zh-CN" altLang="en-US" dirty="0">
                  <a:solidFill>
                    <a:srgbClr val="5DB8F6"/>
                  </a:solidFill>
                </a:endParaRPr>
              </a:p>
            </p:txBody>
          </p:sp>
        </mc:Choice>
        <mc:Fallback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0EC466E-A271-408B-9F7A-4DB764F6C0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184" y="2843017"/>
                <a:ext cx="1458861" cy="507831"/>
              </a:xfrm>
              <a:prstGeom prst="rect">
                <a:avLst/>
              </a:prstGeom>
              <a:blipFill>
                <a:blip r:embed="rId2"/>
                <a:stretch>
                  <a:fillRect l="-7917" t="-13095" b="-27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D621080D-5562-4AD8-B787-D0756C5CDE6F}"/>
                  </a:ext>
                </a:extLst>
              </p:cNvPr>
              <p:cNvSpPr/>
              <p:nvPr/>
            </p:nvSpPr>
            <p:spPr>
              <a:xfrm>
                <a:off x="7027256" y="3821856"/>
                <a:ext cx="1583062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i="1" dirty="0">
                    <a:solidFill>
                      <a:srgbClr val="7FAB4C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M</a:t>
                </a:r>
                <a14:m>
                  <m:oMath xmlns:m="http://schemas.openxmlformats.org/officeDocument/2006/math">
                    <m:r>
                      <a:rPr lang="zh-CN" altLang="en-US" i="0">
                        <a:solidFill>
                          <a:srgbClr val="7FAB4C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rgbClr val="7FAB4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7FAB4C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1" smtClean="0">
                            <a:solidFill>
                              <a:srgbClr val="7FAB4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7FAB4C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zh-CN" altLang="en-US" dirty="0">
                  <a:solidFill>
                    <a:srgbClr val="7FAB4C"/>
                  </a:solidFill>
                </a:endParaRPr>
              </a:p>
            </p:txBody>
          </p:sp>
        </mc:Choice>
        <mc:Fallback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D621080D-5562-4AD8-B787-D0756C5CD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256" y="3821856"/>
                <a:ext cx="1583062" cy="507831"/>
              </a:xfrm>
              <a:prstGeom prst="rect">
                <a:avLst/>
              </a:prstGeom>
              <a:blipFill>
                <a:blip r:embed="rId3"/>
                <a:stretch>
                  <a:fillRect l="-7336" t="-14458" b="-27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圆角矩形 58">
            <a:extLst>
              <a:ext uri="{FF2B5EF4-FFF2-40B4-BE49-F238E27FC236}">
                <a16:creationId xmlns:a16="http://schemas.microsoft.com/office/drawing/2014/main" id="{0CE702A2-EC64-4189-8F15-7FCFEBEF8527}"/>
              </a:ext>
            </a:extLst>
          </p:cNvPr>
          <p:cNvSpPr/>
          <p:nvPr/>
        </p:nvSpPr>
        <p:spPr>
          <a:xfrm>
            <a:off x="8496675" y="2744727"/>
            <a:ext cx="6819533" cy="198307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2CB96EE-B87A-43A1-ACE5-AE0D7E1E7B28}"/>
              </a:ext>
            </a:extLst>
          </p:cNvPr>
          <p:cNvSpPr txBox="1"/>
          <p:nvPr/>
        </p:nvSpPr>
        <p:spPr>
          <a:xfrm>
            <a:off x="9102444" y="2744727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</a:rPr>
              <a:t>T</a:t>
            </a:r>
            <a:r>
              <a:rPr lang="en-US" altLang="zh-CN" sz="3200" baseline="-25000" dirty="0">
                <a:solidFill>
                  <a:srgbClr val="5DB8F6"/>
                </a:solidFill>
              </a:rPr>
              <a:t>0</a:t>
            </a:r>
            <a:endParaRPr lang="zh-CN" altLang="en-US" sz="3200" baseline="-25000" dirty="0">
              <a:solidFill>
                <a:srgbClr val="5DB8F6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9D4D3B-FEA7-4D59-AFD3-E6F40B7F02EC}"/>
              </a:ext>
            </a:extLst>
          </p:cNvPr>
          <p:cNvSpPr txBox="1"/>
          <p:nvPr/>
        </p:nvSpPr>
        <p:spPr>
          <a:xfrm>
            <a:off x="11045721" y="2783422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</a:rPr>
              <a:t>T</a:t>
            </a:r>
            <a:r>
              <a:rPr lang="en-US" altLang="zh-CN" sz="3200" baseline="-25000" dirty="0">
                <a:solidFill>
                  <a:srgbClr val="5DB8F6"/>
                </a:solidFill>
              </a:rPr>
              <a:t>1</a:t>
            </a:r>
            <a:endParaRPr lang="zh-CN" altLang="en-US" sz="3200" baseline="-25000" dirty="0">
              <a:solidFill>
                <a:srgbClr val="5DB8F6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491AF2B-47DD-4761-8A9A-72B4F7A359C7}"/>
              </a:ext>
            </a:extLst>
          </p:cNvPr>
          <p:cNvSpPr txBox="1"/>
          <p:nvPr/>
        </p:nvSpPr>
        <p:spPr>
          <a:xfrm>
            <a:off x="12948912" y="2833011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</a:rPr>
              <a:t>T</a:t>
            </a:r>
            <a:r>
              <a:rPr lang="en-US" altLang="zh-CN" sz="3200" baseline="-25000" dirty="0">
                <a:solidFill>
                  <a:srgbClr val="5DB8F6"/>
                </a:solidFill>
              </a:rPr>
              <a:t>2</a:t>
            </a:r>
            <a:endParaRPr lang="zh-CN" altLang="en-US" sz="3200" baseline="-25000" dirty="0">
              <a:solidFill>
                <a:srgbClr val="5DB8F6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6F06FE4-FEDA-4D59-BAF0-5D6944C27F68}"/>
              </a:ext>
            </a:extLst>
          </p:cNvPr>
          <p:cNvSpPr txBox="1"/>
          <p:nvPr/>
        </p:nvSpPr>
        <p:spPr>
          <a:xfrm>
            <a:off x="14726599" y="2843017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5DB8F6"/>
                </a:solidFill>
              </a:rPr>
              <a:t>T</a:t>
            </a:r>
            <a:r>
              <a:rPr lang="en-US" altLang="zh-CN" sz="3200" baseline="-25000" dirty="0">
                <a:solidFill>
                  <a:srgbClr val="5DB8F6"/>
                </a:solidFill>
              </a:rPr>
              <a:t>3</a:t>
            </a:r>
            <a:endParaRPr lang="zh-CN" altLang="en-US" sz="3200" baseline="-25000" dirty="0">
              <a:solidFill>
                <a:srgbClr val="5DB8F6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09DBCAC-EB1E-45EE-91FB-C1A640A92935}"/>
              </a:ext>
            </a:extLst>
          </p:cNvPr>
          <p:cNvSpPr txBox="1"/>
          <p:nvPr/>
        </p:nvSpPr>
        <p:spPr>
          <a:xfrm>
            <a:off x="8607245" y="4143022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92D050"/>
                </a:solidFill>
              </a:rPr>
              <a:t>M</a:t>
            </a:r>
            <a:r>
              <a:rPr lang="en-US" altLang="zh-CN" sz="3200" baseline="-25000" dirty="0">
                <a:solidFill>
                  <a:srgbClr val="92D050"/>
                </a:solidFill>
              </a:rPr>
              <a:t>0</a:t>
            </a:r>
            <a:endParaRPr lang="zh-CN" altLang="en-US" sz="3200" baseline="-25000" dirty="0">
              <a:solidFill>
                <a:srgbClr val="92D05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86D9DE6-A5A6-4948-A755-33A0B82DE1AB}"/>
              </a:ext>
            </a:extLst>
          </p:cNvPr>
          <p:cNvSpPr txBox="1"/>
          <p:nvPr/>
        </p:nvSpPr>
        <p:spPr>
          <a:xfrm>
            <a:off x="10538521" y="4161827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92D050"/>
                </a:solidFill>
              </a:rPr>
              <a:t>M</a:t>
            </a:r>
            <a:r>
              <a:rPr lang="en-US" altLang="zh-CN" sz="3200" baseline="-25000" dirty="0">
                <a:solidFill>
                  <a:srgbClr val="92D050"/>
                </a:solidFill>
              </a:rPr>
              <a:t>1</a:t>
            </a:r>
            <a:endParaRPr lang="zh-CN" altLang="en-US" sz="3200" baseline="-25000" dirty="0">
              <a:solidFill>
                <a:srgbClr val="92D05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3E3EE5D-C7E8-4F36-9F67-960FA1570FB5}"/>
              </a:ext>
            </a:extLst>
          </p:cNvPr>
          <p:cNvSpPr txBox="1"/>
          <p:nvPr/>
        </p:nvSpPr>
        <p:spPr>
          <a:xfrm>
            <a:off x="12379166" y="4148234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92D050"/>
                </a:solidFill>
              </a:rPr>
              <a:t>M</a:t>
            </a:r>
            <a:r>
              <a:rPr lang="en-US" altLang="zh-CN" sz="3200" baseline="-25000" dirty="0">
                <a:solidFill>
                  <a:srgbClr val="92D050"/>
                </a:solidFill>
              </a:rPr>
              <a:t>2</a:t>
            </a:r>
            <a:endParaRPr lang="zh-CN" altLang="en-US" sz="3200" baseline="-25000" dirty="0">
              <a:solidFill>
                <a:srgbClr val="92D05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34E1F0-8C84-490D-9995-7C94F1CD2EFA}"/>
              </a:ext>
            </a:extLst>
          </p:cNvPr>
          <p:cNvSpPr txBox="1"/>
          <p:nvPr/>
        </p:nvSpPr>
        <p:spPr>
          <a:xfrm>
            <a:off x="14224164" y="4146049"/>
            <a:ext cx="71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92D050"/>
                </a:solidFill>
              </a:rPr>
              <a:t>M</a:t>
            </a:r>
            <a:r>
              <a:rPr lang="en-US" altLang="zh-CN" sz="3200" baseline="-25000" dirty="0">
                <a:solidFill>
                  <a:srgbClr val="92D050"/>
                </a:solidFill>
              </a:rPr>
              <a:t>3</a:t>
            </a:r>
            <a:endParaRPr lang="zh-CN" altLang="en-US" sz="3200" baseline="-25000" dirty="0">
              <a:solidFill>
                <a:srgbClr val="92D050"/>
              </a:solidFill>
            </a:endParaRPr>
          </a:p>
        </p:txBody>
      </p:sp>
      <p:sp>
        <p:nvSpPr>
          <p:cNvPr id="40" name="圆角矩形 104">
            <a:extLst>
              <a:ext uri="{FF2B5EF4-FFF2-40B4-BE49-F238E27FC236}">
                <a16:creationId xmlns:a16="http://schemas.microsoft.com/office/drawing/2014/main" id="{FACBFE3C-BD12-47FA-A3BB-E798D991BE27}"/>
              </a:ext>
            </a:extLst>
          </p:cNvPr>
          <p:cNvSpPr/>
          <p:nvPr/>
        </p:nvSpPr>
        <p:spPr>
          <a:xfrm>
            <a:off x="8535449" y="2868132"/>
            <a:ext cx="634534" cy="1404743"/>
          </a:xfrm>
          <a:prstGeom prst="roundRect">
            <a:avLst>
              <a:gd name="adj" fmla="val 18477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A3B15CCE-0810-4D99-BA4F-B63A852AC406}"/>
              </a:ext>
            </a:extLst>
          </p:cNvPr>
          <p:cNvSpPr/>
          <p:nvPr/>
        </p:nvSpPr>
        <p:spPr>
          <a:xfrm>
            <a:off x="8866709" y="2361068"/>
            <a:ext cx="1857375" cy="585788"/>
          </a:xfrm>
          <a:custGeom>
            <a:avLst/>
            <a:gdLst>
              <a:gd name="connsiteX0" fmla="*/ 0 w 1857375"/>
              <a:gd name="connsiteY0" fmla="*/ 585788 h 585788"/>
              <a:gd name="connsiteX1" fmla="*/ 928688 w 1857375"/>
              <a:gd name="connsiteY1" fmla="*/ 0 h 585788"/>
              <a:gd name="connsiteX2" fmla="*/ 1857375 w 1857375"/>
              <a:gd name="connsiteY2" fmla="*/ 585788 h 58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7375" h="585788">
                <a:moveTo>
                  <a:pt x="0" y="585788"/>
                </a:moveTo>
                <a:cubicBezTo>
                  <a:pt x="309563" y="292894"/>
                  <a:pt x="619126" y="0"/>
                  <a:pt x="928688" y="0"/>
                </a:cubicBezTo>
                <a:cubicBezTo>
                  <a:pt x="1238250" y="0"/>
                  <a:pt x="1547812" y="292894"/>
                  <a:pt x="1857375" y="5857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A4524C0A-02B1-4F8B-BC0F-EC17F1ABCB83}"/>
              </a:ext>
            </a:extLst>
          </p:cNvPr>
          <p:cNvSpPr/>
          <p:nvPr/>
        </p:nvSpPr>
        <p:spPr>
          <a:xfrm>
            <a:off x="8838133" y="1703843"/>
            <a:ext cx="3629025" cy="1300163"/>
          </a:xfrm>
          <a:custGeom>
            <a:avLst/>
            <a:gdLst>
              <a:gd name="connsiteX0" fmla="*/ 0 w 3629025"/>
              <a:gd name="connsiteY0" fmla="*/ 1300163 h 1300163"/>
              <a:gd name="connsiteX1" fmla="*/ 857250 w 3629025"/>
              <a:gd name="connsiteY1" fmla="*/ 0 h 1300163"/>
              <a:gd name="connsiteX2" fmla="*/ 3629025 w 3629025"/>
              <a:gd name="connsiteY2" fmla="*/ 1300163 h 130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9025" h="1300163">
                <a:moveTo>
                  <a:pt x="0" y="1300163"/>
                </a:moveTo>
                <a:cubicBezTo>
                  <a:pt x="126206" y="650081"/>
                  <a:pt x="252413" y="0"/>
                  <a:pt x="857250" y="0"/>
                </a:cubicBezTo>
                <a:cubicBezTo>
                  <a:pt x="1462087" y="0"/>
                  <a:pt x="2545556" y="650081"/>
                  <a:pt x="3629025" y="13001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30835183-8ABC-4C29-8D85-29CB3BB8A774}"/>
              </a:ext>
            </a:extLst>
          </p:cNvPr>
          <p:cNvSpPr/>
          <p:nvPr/>
        </p:nvSpPr>
        <p:spPr>
          <a:xfrm>
            <a:off x="9690538" y="2295694"/>
            <a:ext cx="196932" cy="1969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AEFCFB4F-D830-4923-BCCA-9B740E345614}"/>
              </a:ext>
            </a:extLst>
          </p:cNvPr>
          <p:cNvSpPr/>
          <p:nvPr/>
        </p:nvSpPr>
        <p:spPr>
          <a:xfrm>
            <a:off x="9542900" y="1605129"/>
            <a:ext cx="196932" cy="1969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8AFD879-F905-4489-B406-1DE393065E2D}"/>
              </a:ext>
            </a:extLst>
          </p:cNvPr>
          <p:cNvSpPr/>
          <p:nvPr/>
        </p:nvSpPr>
        <p:spPr>
          <a:xfrm>
            <a:off x="1609712" y="661001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边缘化的因子图解释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34341F65-3FCB-4CFA-91F0-81280D033DC0}"/>
              </a:ext>
            </a:extLst>
          </p:cNvPr>
          <p:cNvGrpSpPr/>
          <p:nvPr/>
        </p:nvGrpSpPr>
        <p:grpSpPr>
          <a:xfrm>
            <a:off x="1040626" y="6043479"/>
            <a:ext cx="6484378" cy="2849159"/>
            <a:chOff x="2669410" y="6043479"/>
            <a:chExt cx="6484378" cy="2849159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E3F45CB0-0549-4190-859E-BC6FFB0D1190}"/>
                </a:ext>
              </a:extLst>
            </p:cNvPr>
            <p:cNvSpPr/>
            <p:nvPr/>
          </p:nvSpPr>
          <p:spPr>
            <a:xfrm>
              <a:off x="4259424" y="6888863"/>
              <a:ext cx="346419" cy="3464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59D3B86F-5545-4353-8CC9-89C02397B5E4}"/>
                </a:ext>
              </a:extLst>
            </p:cNvPr>
            <p:cNvSpPr/>
            <p:nvPr/>
          </p:nvSpPr>
          <p:spPr>
            <a:xfrm>
              <a:off x="4259424" y="7763815"/>
              <a:ext cx="346419" cy="3464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B4A12F57-00AA-4F2E-A2E8-277DB9A63981}"/>
                </a:ext>
              </a:extLst>
            </p:cNvPr>
            <p:cNvSpPr/>
            <p:nvPr/>
          </p:nvSpPr>
          <p:spPr>
            <a:xfrm>
              <a:off x="6136699" y="6886249"/>
              <a:ext cx="346419" cy="3464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DE3BE5CF-6C7F-45A8-B62E-8F40B63B9830}"/>
                </a:ext>
              </a:extLst>
            </p:cNvPr>
            <p:cNvSpPr/>
            <p:nvPr/>
          </p:nvSpPr>
          <p:spPr>
            <a:xfrm>
              <a:off x="8013974" y="6887556"/>
              <a:ext cx="346419" cy="3464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44DA02BE-7513-4A06-8C90-5B79E8CBA9F3}"/>
                </a:ext>
              </a:extLst>
            </p:cNvPr>
            <p:cNvSpPr/>
            <p:nvPr/>
          </p:nvSpPr>
          <p:spPr>
            <a:xfrm>
              <a:off x="6136699" y="7761201"/>
              <a:ext cx="346419" cy="3464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522492C5-CAED-45E4-91DF-A5FE74220C77}"/>
                </a:ext>
              </a:extLst>
            </p:cNvPr>
            <p:cNvSpPr/>
            <p:nvPr/>
          </p:nvSpPr>
          <p:spPr>
            <a:xfrm>
              <a:off x="8013974" y="7762508"/>
              <a:ext cx="346419" cy="3464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ED88463C-8C1B-4F89-930D-910758FD5401}"/>
                </a:ext>
              </a:extLst>
            </p:cNvPr>
            <p:cNvSpPr txBox="1"/>
            <p:nvPr/>
          </p:nvSpPr>
          <p:spPr>
            <a:xfrm>
              <a:off x="4753176" y="6710382"/>
              <a:ext cx="719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5DB8F6"/>
                  </a:solidFill>
                </a:rPr>
                <a:t>T</a:t>
              </a:r>
              <a:r>
                <a:rPr lang="en-US" altLang="zh-CN" sz="3200" baseline="-25000" dirty="0">
                  <a:solidFill>
                    <a:srgbClr val="5DB8F6"/>
                  </a:solidFill>
                </a:rPr>
                <a:t>1</a:t>
              </a:r>
              <a:endParaRPr lang="zh-CN" altLang="en-US" sz="3200" baseline="-25000" dirty="0">
                <a:solidFill>
                  <a:srgbClr val="5DB8F6"/>
                </a:solidFill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0EDE5C2A-C175-447D-86D8-7B24D7CA0818}"/>
                </a:ext>
              </a:extLst>
            </p:cNvPr>
            <p:cNvSpPr txBox="1"/>
            <p:nvPr/>
          </p:nvSpPr>
          <p:spPr>
            <a:xfrm>
              <a:off x="6656367" y="6759971"/>
              <a:ext cx="719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5DB8F6"/>
                  </a:solidFill>
                </a:rPr>
                <a:t>T</a:t>
              </a:r>
              <a:r>
                <a:rPr lang="en-US" altLang="zh-CN" sz="3200" baseline="-25000" dirty="0">
                  <a:solidFill>
                    <a:srgbClr val="5DB8F6"/>
                  </a:solidFill>
                </a:rPr>
                <a:t>2</a:t>
              </a:r>
              <a:endParaRPr lang="zh-CN" altLang="en-US" sz="3200" baseline="-25000" dirty="0">
                <a:solidFill>
                  <a:srgbClr val="5DB8F6"/>
                </a:solidFill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BA317490-C88E-4F19-9BC5-722159ECFA59}"/>
                </a:ext>
              </a:extLst>
            </p:cNvPr>
            <p:cNvSpPr txBox="1"/>
            <p:nvPr/>
          </p:nvSpPr>
          <p:spPr>
            <a:xfrm>
              <a:off x="8434054" y="6769977"/>
              <a:ext cx="719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5DB8F6"/>
                  </a:solidFill>
                </a:rPr>
                <a:t>T</a:t>
              </a:r>
              <a:r>
                <a:rPr lang="en-US" altLang="zh-CN" sz="3200" baseline="-25000" dirty="0">
                  <a:solidFill>
                    <a:srgbClr val="5DB8F6"/>
                  </a:solidFill>
                </a:rPr>
                <a:t>3</a:t>
              </a:r>
              <a:endParaRPr lang="zh-CN" altLang="en-US" sz="3200" baseline="-25000" dirty="0">
                <a:solidFill>
                  <a:srgbClr val="5DB8F6"/>
                </a:solidFill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AE32EFB1-704F-4287-956C-CEE6D04E035A}"/>
                </a:ext>
              </a:extLst>
            </p:cNvPr>
            <p:cNvSpPr txBox="1"/>
            <p:nvPr/>
          </p:nvSpPr>
          <p:spPr>
            <a:xfrm>
              <a:off x="4245976" y="8088787"/>
              <a:ext cx="719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92D050"/>
                  </a:solidFill>
                </a:rPr>
                <a:t>M</a:t>
              </a:r>
              <a:r>
                <a:rPr lang="en-US" altLang="zh-CN" sz="3200" baseline="-25000" dirty="0">
                  <a:solidFill>
                    <a:srgbClr val="92D050"/>
                  </a:solidFill>
                </a:rPr>
                <a:t>1</a:t>
              </a:r>
              <a:endParaRPr lang="zh-CN" altLang="en-US" sz="3200" baseline="-25000" dirty="0">
                <a:solidFill>
                  <a:srgbClr val="92D050"/>
                </a:solidFill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27C3B5AC-AEF8-41D3-9B12-976988BA2E93}"/>
                </a:ext>
              </a:extLst>
            </p:cNvPr>
            <p:cNvSpPr txBox="1"/>
            <p:nvPr/>
          </p:nvSpPr>
          <p:spPr>
            <a:xfrm>
              <a:off x="6086621" y="8075194"/>
              <a:ext cx="719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92D050"/>
                  </a:solidFill>
                </a:rPr>
                <a:t>M</a:t>
              </a:r>
              <a:r>
                <a:rPr lang="en-US" altLang="zh-CN" sz="3200" baseline="-25000" dirty="0">
                  <a:solidFill>
                    <a:srgbClr val="92D050"/>
                  </a:solidFill>
                </a:rPr>
                <a:t>2</a:t>
              </a:r>
              <a:endParaRPr lang="zh-CN" altLang="en-US" sz="3200" baseline="-25000" dirty="0">
                <a:solidFill>
                  <a:srgbClr val="92D050"/>
                </a:solidFill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29151EA-1078-4607-B27A-AE7249C61353}"/>
                </a:ext>
              </a:extLst>
            </p:cNvPr>
            <p:cNvSpPr txBox="1"/>
            <p:nvPr/>
          </p:nvSpPr>
          <p:spPr>
            <a:xfrm>
              <a:off x="7931619" y="8073009"/>
              <a:ext cx="719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92D050"/>
                  </a:solidFill>
                </a:rPr>
                <a:t>M</a:t>
              </a:r>
              <a:r>
                <a:rPr lang="en-US" altLang="zh-CN" sz="3200" baseline="-25000" dirty="0">
                  <a:solidFill>
                    <a:srgbClr val="92D050"/>
                  </a:solidFill>
                </a:rPr>
                <a:t>3</a:t>
              </a:r>
              <a:endParaRPr lang="zh-CN" altLang="en-US" sz="3200" baseline="-25000" dirty="0">
                <a:solidFill>
                  <a:srgbClr val="92D050"/>
                </a:solidFill>
              </a:endParaRPr>
            </a:p>
          </p:txBody>
        </p:sp>
        <p:sp>
          <p:nvSpPr>
            <p:cNvPr id="106" name="圆角矩形 58">
              <a:extLst>
                <a:ext uri="{FF2B5EF4-FFF2-40B4-BE49-F238E27FC236}">
                  <a16:creationId xmlns:a16="http://schemas.microsoft.com/office/drawing/2014/main" id="{B101B4F4-8E73-47BE-BA67-705064433C92}"/>
                </a:ext>
              </a:extLst>
            </p:cNvPr>
            <p:cNvSpPr/>
            <p:nvPr/>
          </p:nvSpPr>
          <p:spPr>
            <a:xfrm>
              <a:off x="2669410" y="6657326"/>
              <a:ext cx="6379517" cy="2235312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806E4654-244A-4D0E-9DB2-A7DF43A1618D}"/>
                </a:ext>
              </a:extLst>
            </p:cNvPr>
            <p:cNvSpPr/>
            <p:nvPr/>
          </p:nvSpPr>
          <p:spPr>
            <a:xfrm>
              <a:off x="3280817" y="6043479"/>
              <a:ext cx="196932" cy="1969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BCD9E04-56DF-4178-82FE-E0E581941BC3}"/>
                </a:ext>
              </a:extLst>
            </p:cNvPr>
            <p:cNvCxnSpPr>
              <a:cxnSpLocks/>
              <a:stCxn id="108" idx="3"/>
              <a:endCxn id="95" idx="1"/>
            </p:cNvCxnSpPr>
            <p:nvPr/>
          </p:nvCxnSpPr>
          <p:spPr>
            <a:xfrm>
              <a:off x="3477749" y="6141945"/>
              <a:ext cx="832407" cy="1672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A159E182-6B83-42AE-AAE9-8B7D8D605BE7}"/>
                </a:ext>
              </a:extLst>
            </p:cNvPr>
            <p:cNvCxnSpPr>
              <a:cxnSpLocks/>
              <a:stCxn id="108" idx="3"/>
              <a:endCxn id="94" idx="1"/>
            </p:cNvCxnSpPr>
            <p:nvPr/>
          </p:nvCxnSpPr>
          <p:spPr>
            <a:xfrm>
              <a:off x="3477749" y="6141945"/>
              <a:ext cx="832407" cy="7976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849EA585-35C4-4E98-9ED6-06D7DC4BEA92}"/>
                </a:ext>
              </a:extLst>
            </p:cNvPr>
            <p:cNvCxnSpPr>
              <a:cxnSpLocks/>
              <a:stCxn id="96" idx="0"/>
              <a:endCxn id="108" idx="3"/>
            </p:cNvCxnSpPr>
            <p:nvPr/>
          </p:nvCxnSpPr>
          <p:spPr>
            <a:xfrm flipH="1" flipV="1">
              <a:off x="3477749" y="6141945"/>
              <a:ext cx="2832160" cy="7443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矩形 153">
            <a:extLst>
              <a:ext uri="{FF2B5EF4-FFF2-40B4-BE49-F238E27FC236}">
                <a16:creationId xmlns:a16="http://schemas.microsoft.com/office/drawing/2014/main" id="{057F60AB-04AB-4495-83C0-5543D5ACA4E5}"/>
              </a:ext>
            </a:extLst>
          </p:cNvPr>
          <p:cNvSpPr/>
          <p:nvPr/>
        </p:nvSpPr>
        <p:spPr>
          <a:xfrm>
            <a:off x="758670" y="2845410"/>
            <a:ext cx="589769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3200" dirty="0" err="1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marg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掉路标点后，只保留跟最老帧相连的因子，然后将最老帧看成一个</a:t>
            </a:r>
            <a:r>
              <a:rPr lang="zh-CN" altLang="en-US" sz="3200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红色块的因子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进行</a:t>
            </a:r>
            <a:r>
              <a:rPr lang="en-US" altLang="zh-CN" sz="3200" dirty="0" err="1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marg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7A41993C-5F71-4085-B489-BBAB6DE89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4031" y="5446054"/>
            <a:ext cx="3486150" cy="3486150"/>
          </a:xfrm>
          <a:prstGeom prst="rect">
            <a:avLst/>
          </a:prstGeom>
        </p:spPr>
      </p:pic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01E98A39-8377-470A-8901-BA4BCF268343}"/>
              </a:ext>
            </a:extLst>
          </p:cNvPr>
          <p:cNvGrpSpPr/>
          <p:nvPr/>
        </p:nvGrpSpPr>
        <p:grpSpPr>
          <a:xfrm>
            <a:off x="8062621" y="6417630"/>
            <a:ext cx="5596465" cy="2437948"/>
            <a:chOff x="8062621" y="6417630"/>
            <a:chExt cx="5596465" cy="2437948"/>
          </a:xfrm>
        </p:grpSpPr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40FE59BC-8BDE-40AD-989B-1B8FDA0BE9A5}"/>
                </a:ext>
              </a:extLst>
            </p:cNvPr>
            <p:cNvSpPr/>
            <p:nvPr/>
          </p:nvSpPr>
          <p:spPr>
            <a:xfrm>
              <a:off x="8764722" y="6901667"/>
              <a:ext cx="346419" cy="3464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315593B4-F8B2-475E-BB13-88B1A1CC1BDB}"/>
                </a:ext>
              </a:extLst>
            </p:cNvPr>
            <p:cNvSpPr/>
            <p:nvPr/>
          </p:nvSpPr>
          <p:spPr>
            <a:xfrm>
              <a:off x="8764722" y="7776619"/>
              <a:ext cx="346419" cy="3464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AA313FC9-9226-4305-BD83-64CB3167A3A1}"/>
                </a:ext>
              </a:extLst>
            </p:cNvPr>
            <p:cNvSpPr/>
            <p:nvPr/>
          </p:nvSpPr>
          <p:spPr>
            <a:xfrm>
              <a:off x="10641997" y="6899053"/>
              <a:ext cx="346419" cy="3464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31F0C8B4-47C4-43FC-8C7F-ED7286E926CF}"/>
                </a:ext>
              </a:extLst>
            </p:cNvPr>
            <p:cNvSpPr/>
            <p:nvPr/>
          </p:nvSpPr>
          <p:spPr>
            <a:xfrm>
              <a:off x="12519272" y="6900360"/>
              <a:ext cx="346419" cy="3464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C5368B2D-68F4-4EDB-9E76-5697FA598DA8}"/>
                </a:ext>
              </a:extLst>
            </p:cNvPr>
            <p:cNvSpPr/>
            <p:nvPr/>
          </p:nvSpPr>
          <p:spPr>
            <a:xfrm>
              <a:off x="10641997" y="7774005"/>
              <a:ext cx="346419" cy="3464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EC7A87C3-3F85-4437-B301-64D7997B5313}"/>
                </a:ext>
              </a:extLst>
            </p:cNvPr>
            <p:cNvSpPr/>
            <p:nvPr/>
          </p:nvSpPr>
          <p:spPr>
            <a:xfrm>
              <a:off x="12519272" y="7775312"/>
              <a:ext cx="346419" cy="3464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D2B33CB4-ECE8-4248-A13F-94C4B645BCE4}"/>
                </a:ext>
              </a:extLst>
            </p:cNvPr>
            <p:cNvSpPr txBox="1"/>
            <p:nvPr/>
          </p:nvSpPr>
          <p:spPr>
            <a:xfrm>
              <a:off x="8173105" y="6723186"/>
              <a:ext cx="719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5DB8F6"/>
                  </a:solidFill>
                </a:rPr>
                <a:t>T</a:t>
              </a:r>
              <a:r>
                <a:rPr lang="en-US" altLang="zh-CN" sz="3200" baseline="-25000" dirty="0">
                  <a:solidFill>
                    <a:srgbClr val="5DB8F6"/>
                  </a:solidFill>
                </a:rPr>
                <a:t>1</a:t>
              </a:r>
              <a:endParaRPr lang="zh-CN" altLang="en-US" sz="3200" baseline="-25000" dirty="0">
                <a:solidFill>
                  <a:srgbClr val="5DB8F6"/>
                </a:solidFill>
              </a:endParaRP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03020E40-B40E-4B55-8954-F84FDCC99CB4}"/>
                </a:ext>
              </a:extLst>
            </p:cNvPr>
            <p:cNvSpPr txBox="1"/>
            <p:nvPr/>
          </p:nvSpPr>
          <p:spPr>
            <a:xfrm>
              <a:off x="11161665" y="6772775"/>
              <a:ext cx="719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5DB8F6"/>
                  </a:solidFill>
                </a:rPr>
                <a:t>T</a:t>
              </a:r>
              <a:r>
                <a:rPr lang="en-US" altLang="zh-CN" sz="3200" baseline="-25000" dirty="0">
                  <a:solidFill>
                    <a:srgbClr val="5DB8F6"/>
                  </a:solidFill>
                </a:rPr>
                <a:t>2</a:t>
              </a:r>
              <a:endParaRPr lang="zh-CN" altLang="en-US" sz="3200" baseline="-25000" dirty="0">
                <a:solidFill>
                  <a:srgbClr val="5DB8F6"/>
                </a:solidFill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3EE7AB6F-2ACF-4329-88AD-E4A1669414AD}"/>
                </a:ext>
              </a:extLst>
            </p:cNvPr>
            <p:cNvSpPr txBox="1"/>
            <p:nvPr/>
          </p:nvSpPr>
          <p:spPr>
            <a:xfrm>
              <a:off x="12939352" y="6782781"/>
              <a:ext cx="719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5DB8F6"/>
                  </a:solidFill>
                </a:rPr>
                <a:t>T</a:t>
              </a:r>
              <a:r>
                <a:rPr lang="en-US" altLang="zh-CN" sz="3200" baseline="-25000" dirty="0">
                  <a:solidFill>
                    <a:srgbClr val="5DB8F6"/>
                  </a:solidFill>
                </a:rPr>
                <a:t>3</a:t>
              </a:r>
              <a:endParaRPr lang="zh-CN" altLang="en-US" sz="3200" baseline="-25000" dirty="0">
                <a:solidFill>
                  <a:srgbClr val="5DB8F6"/>
                </a:solidFill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032AC6BA-2411-4192-A40F-398BC0BF7070}"/>
                </a:ext>
              </a:extLst>
            </p:cNvPr>
            <p:cNvSpPr txBox="1"/>
            <p:nvPr/>
          </p:nvSpPr>
          <p:spPr>
            <a:xfrm>
              <a:off x="8115593" y="7709445"/>
              <a:ext cx="719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92D050"/>
                  </a:solidFill>
                </a:rPr>
                <a:t>M</a:t>
              </a:r>
              <a:r>
                <a:rPr lang="en-US" altLang="zh-CN" sz="3200" baseline="-25000" dirty="0">
                  <a:solidFill>
                    <a:srgbClr val="92D050"/>
                  </a:solidFill>
                </a:rPr>
                <a:t>1</a:t>
              </a:r>
              <a:endParaRPr lang="zh-CN" altLang="en-US" sz="3200" baseline="-25000" dirty="0">
                <a:solidFill>
                  <a:srgbClr val="92D050"/>
                </a:solidFill>
              </a:endParaRP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1B98E8C9-0A27-40ED-ACE0-731E35ED9E62}"/>
                </a:ext>
              </a:extLst>
            </p:cNvPr>
            <p:cNvSpPr txBox="1"/>
            <p:nvPr/>
          </p:nvSpPr>
          <p:spPr>
            <a:xfrm>
              <a:off x="10591919" y="8087998"/>
              <a:ext cx="719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92D050"/>
                  </a:solidFill>
                </a:rPr>
                <a:t>M</a:t>
              </a:r>
              <a:r>
                <a:rPr lang="en-US" altLang="zh-CN" sz="3200" baseline="-25000" dirty="0">
                  <a:solidFill>
                    <a:srgbClr val="92D050"/>
                  </a:solidFill>
                </a:rPr>
                <a:t>2</a:t>
              </a:r>
              <a:endParaRPr lang="zh-CN" altLang="en-US" sz="3200" baseline="-25000" dirty="0">
                <a:solidFill>
                  <a:srgbClr val="92D050"/>
                </a:solidFill>
              </a:endParaRP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D18A5FC7-77DA-480D-8220-D52BF61983C3}"/>
                </a:ext>
              </a:extLst>
            </p:cNvPr>
            <p:cNvSpPr txBox="1"/>
            <p:nvPr/>
          </p:nvSpPr>
          <p:spPr>
            <a:xfrm>
              <a:off x="12436917" y="8085813"/>
              <a:ext cx="719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92D050"/>
                  </a:solidFill>
                </a:rPr>
                <a:t>M</a:t>
              </a:r>
              <a:r>
                <a:rPr lang="en-US" altLang="zh-CN" sz="3200" baseline="-25000" dirty="0">
                  <a:solidFill>
                    <a:srgbClr val="92D050"/>
                  </a:solidFill>
                </a:rPr>
                <a:t>3</a:t>
              </a:r>
              <a:endParaRPr lang="zh-CN" altLang="en-US" sz="3200" baseline="-25000" dirty="0">
                <a:solidFill>
                  <a:srgbClr val="92D050"/>
                </a:solidFill>
              </a:endParaRPr>
            </a:p>
          </p:txBody>
        </p:sp>
        <p:sp>
          <p:nvSpPr>
            <p:cNvPr id="130" name="圆角矩形 58">
              <a:extLst>
                <a:ext uri="{FF2B5EF4-FFF2-40B4-BE49-F238E27FC236}">
                  <a16:creationId xmlns:a16="http://schemas.microsoft.com/office/drawing/2014/main" id="{615735CE-6394-4524-9E4C-EB8C826A1DFD}"/>
                </a:ext>
              </a:extLst>
            </p:cNvPr>
            <p:cNvSpPr/>
            <p:nvPr/>
          </p:nvSpPr>
          <p:spPr>
            <a:xfrm>
              <a:off x="8062621" y="6620267"/>
              <a:ext cx="5554675" cy="2235311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45EE2D45-8662-4634-AC20-AE91262C3385}"/>
                </a:ext>
              </a:extLst>
            </p:cNvPr>
            <p:cNvCxnSpPr>
              <a:cxnSpLocks/>
              <a:stCxn id="120" idx="3"/>
              <a:endCxn id="119" idx="6"/>
            </p:cNvCxnSpPr>
            <p:nvPr/>
          </p:nvCxnSpPr>
          <p:spPr>
            <a:xfrm flipH="1">
              <a:off x="9111141" y="7194740"/>
              <a:ext cx="1581588" cy="75508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7B9FB406-2C87-403A-9ABB-7972507D1A26}"/>
                </a:ext>
              </a:extLst>
            </p:cNvPr>
            <p:cNvCxnSpPr>
              <a:cxnSpLocks/>
              <a:stCxn id="119" idx="0"/>
              <a:endCxn id="118" idx="4"/>
            </p:cNvCxnSpPr>
            <p:nvPr/>
          </p:nvCxnSpPr>
          <p:spPr>
            <a:xfrm flipV="1">
              <a:off x="8937932" y="7248086"/>
              <a:ext cx="0" cy="52853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6003DFE0-9F7B-4F34-AAEB-7B73FC1EEF70}"/>
                </a:ext>
              </a:extLst>
            </p:cNvPr>
            <p:cNvCxnSpPr>
              <a:cxnSpLocks/>
              <a:stCxn id="120" idx="2"/>
              <a:endCxn id="118" idx="6"/>
            </p:cNvCxnSpPr>
            <p:nvPr/>
          </p:nvCxnSpPr>
          <p:spPr>
            <a:xfrm flipH="1">
              <a:off x="9111141" y="7072263"/>
              <a:ext cx="1530856" cy="261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93215874-40FB-4504-9F12-233DDE519271}"/>
                </a:ext>
              </a:extLst>
            </p:cNvPr>
            <p:cNvSpPr/>
            <p:nvPr/>
          </p:nvSpPr>
          <p:spPr>
            <a:xfrm>
              <a:off x="8647095" y="6417630"/>
              <a:ext cx="522888" cy="508698"/>
            </a:xfrm>
            <a:custGeom>
              <a:avLst/>
              <a:gdLst>
                <a:gd name="connsiteX0" fmla="*/ 319104 w 806049"/>
                <a:gd name="connsiteY0" fmla="*/ 939422 h 939422"/>
                <a:gd name="connsiteX1" fmla="*/ 1052 w 806049"/>
                <a:gd name="connsiteY1" fmla="*/ 319220 h 939422"/>
                <a:gd name="connsiteX2" fmla="*/ 414520 w 806049"/>
                <a:gd name="connsiteY2" fmla="*/ 1168 h 939422"/>
                <a:gd name="connsiteX3" fmla="*/ 804133 w 806049"/>
                <a:gd name="connsiteY3" fmla="*/ 239707 h 939422"/>
                <a:gd name="connsiteX4" fmla="*/ 573546 w 806049"/>
                <a:gd name="connsiteY4" fmla="*/ 907617 h 939422"/>
                <a:gd name="connsiteX5" fmla="*/ 573546 w 806049"/>
                <a:gd name="connsiteY5" fmla="*/ 907617 h 93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6049" h="939422">
                  <a:moveTo>
                    <a:pt x="319104" y="939422"/>
                  </a:moveTo>
                  <a:cubicBezTo>
                    <a:pt x="152126" y="707509"/>
                    <a:pt x="-14851" y="475596"/>
                    <a:pt x="1052" y="319220"/>
                  </a:cubicBezTo>
                  <a:cubicBezTo>
                    <a:pt x="16955" y="162844"/>
                    <a:pt x="280673" y="14420"/>
                    <a:pt x="414520" y="1168"/>
                  </a:cubicBezTo>
                  <a:cubicBezTo>
                    <a:pt x="548367" y="-12084"/>
                    <a:pt x="777629" y="88632"/>
                    <a:pt x="804133" y="239707"/>
                  </a:cubicBezTo>
                  <a:cubicBezTo>
                    <a:pt x="830637" y="390782"/>
                    <a:pt x="573546" y="907617"/>
                    <a:pt x="573546" y="907617"/>
                  </a:cubicBezTo>
                  <a:lnTo>
                    <a:pt x="573546" y="907617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F76123A6-D7DD-4E0D-AE7F-AD1BF6FE04AF}"/>
                </a:ext>
              </a:extLst>
            </p:cNvPr>
            <p:cNvSpPr/>
            <p:nvPr/>
          </p:nvSpPr>
          <p:spPr>
            <a:xfrm>
              <a:off x="10490344" y="6417630"/>
              <a:ext cx="522888" cy="508698"/>
            </a:xfrm>
            <a:custGeom>
              <a:avLst/>
              <a:gdLst>
                <a:gd name="connsiteX0" fmla="*/ 319104 w 806049"/>
                <a:gd name="connsiteY0" fmla="*/ 939422 h 939422"/>
                <a:gd name="connsiteX1" fmla="*/ 1052 w 806049"/>
                <a:gd name="connsiteY1" fmla="*/ 319220 h 939422"/>
                <a:gd name="connsiteX2" fmla="*/ 414520 w 806049"/>
                <a:gd name="connsiteY2" fmla="*/ 1168 h 939422"/>
                <a:gd name="connsiteX3" fmla="*/ 804133 w 806049"/>
                <a:gd name="connsiteY3" fmla="*/ 239707 h 939422"/>
                <a:gd name="connsiteX4" fmla="*/ 573546 w 806049"/>
                <a:gd name="connsiteY4" fmla="*/ 907617 h 939422"/>
                <a:gd name="connsiteX5" fmla="*/ 573546 w 806049"/>
                <a:gd name="connsiteY5" fmla="*/ 907617 h 93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6049" h="939422">
                  <a:moveTo>
                    <a:pt x="319104" y="939422"/>
                  </a:moveTo>
                  <a:cubicBezTo>
                    <a:pt x="152126" y="707509"/>
                    <a:pt x="-14851" y="475596"/>
                    <a:pt x="1052" y="319220"/>
                  </a:cubicBezTo>
                  <a:cubicBezTo>
                    <a:pt x="16955" y="162844"/>
                    <a:pt x="280673" y="14420"/>
                    <a:pt x="414520" y="1168"/>
                  </a:cubicBezTo>
                  <a:cubicBezTo>
                    <a:pt x="548367" y="-12084"/>
                    <a:pt x="777629" y="88632"/>
                    <a:pt x="804133" y="239707"/>
                  </a:cubicBezTo>
                  <a:cubicBezTo>
                    <a:pt x="830637" y="390782"/>
                    <a:pt x="573546" y="907617"/>
                    <a:pt x="573546" y="907617"/>
                  </a:cubicBezTo>
                  <a:lnTo>
                    <a:pt x="573546" y="907617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4EF5C132-593E-4DF5-87D1-2D161B4EBAF0}"/>
                </a:ext>
              </a:extLst>
            </p:cNvPr>
            <p:cNvSpPr/>
            <p:nvPr/>
          </p:nvSpPr>
          <p:spPr>
            <a:xfrm rot="10800000">
              <a:off x="8711799" y="8105295"/>
              <a:ext cx="522888" cy="508698"/>
            </a:xfrm>
            <a:custGeom>
              <a:avLst/>
              <a:gdLst>
                <a:gd name="connsiteX0" fmla="*/ 319104 w 806049"/>
                <a:gd name="connsiteY0" fmla="*/ 939422 h 939422"/>
                <a:gd name="connsiteX1" fmla="*/ 1052 w 806049"/>
                <a:gd name="connsiteY1" fmla="*/ 319220 h 939422"/>
                <a:gd name="connsiteX2" fmla="*/ 414520 w 806049"/>
                <a:gd name="connsiteY2" fmla="*/ 1168 h 939422"/>
                <a:gd name="connsiteX3" fmla="*/ 804133 w 806049"/>
                <a:gd name="connsiteY3" fmla="*/ 239707 h 939422"/>
                <a:gd name="connsiteX4" fmla="*/ 573546 w 806049"/>
                <a:gd name="connsiteY4" fmla="*/ 907617 h 939422"/>
                <a:gd name="connsiteX5" fmla="*/ 573546 w 806049"/>
                <a:gd name="connsiteY5" fmla="*/ 907617 h 93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6049" h="939422">
                  <a:moveTo>
                    <a:pt x="319104" y="939422"/>
                  </a:moveTo>
                  <a:cubicBezTo>
                    <a:pt x="152126" y="707509"/>
                    <a:pt x="-14851" y="475596"/>
                    <a:pt x="1052" y="319220"/>
                  </a:cubicBezTo>
                  <a:cubicBezTo>
                    <a:pt x="16955" y="162844"/>
                    <a:pt x="280673" y="14420"/>
                    <a:pt x="414520" y="1168"/>
                  </a:cubicBezTo>
                  <a:cubicBezTo>
                    <a:pt x="548367" y="-12084"/>
                    <a:pt x="777629" y="88632"/>
                    <a:pt x="804133" y="239707"/>
                  </a:cubicBezTo>
                  <a:cubicBezTo>
                    <a:pt x="830637" y="390782"/>
                    <a:pt x="573546" y="907617"/>
                    <a:pt x="573546" y="907617"/>
                  </a:cubicBezTo>
                  <a:lnTo>
                    <a:pt x="573546" y="907617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8" name="矩形 167">
            <a:extLst>
              <a:ext uri="{FF2B5EF4-FFF2-40B4-BE49-F238E27FC236}">
                <a16:creationId xmlns:a16="http://schemas.microsoft.com/office/drawing/2014/main" id="{085C3E1B-95B2-4E6C-A82A-7083596E1D3D}"/>
              </a:ext>
            </a:extLst>
          </p:cNvPr>
          <p:cNvSpPr/>
          <p:nvPr/>
        </p:nvSpPr>
        <p:spPr>
          <a:xfrm>
            <a:off x="8934490" y="9177336"/>
            <a:ext cx="39821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5DB8F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边缘化产生的新约束</a:t>
            </a:r>
          </a:p>
        </p:txBody>
      </p:sp>
    </p:spTree>
    <p:extLst>
      <p:ext uri="{BB962C8B-B14F-4D97-AF65-F5344CB8AC3E}">
        <p14:creationId xmlns:p14="http://schemas.microsoft.com/office/powerpoint/2010/main" val="341621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44965" y="787503"/>
            <a:ext cx="3369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296EB"/>
                </a:solidFill>
                <a:latin typeface="Microsoft YaHei" charset="-122"/>
                <a:ea typeface="Microsoft YaHei" charset="-122"/>
              </a:rPr>
              <a:t>高斯牛顿法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03497" y="2832341"/>
            <a:ext cx="6908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目标函数：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114272" y="2267909"/>
                <a:ext cx="5860707" cy="1203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36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36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altLang="zh-CN" sz="36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36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𝑎𝑟𝑔</m:t>
                          </m:r>
                          <m:limLow>
                            <m:limLowPr>
                              <m:ctrlPr>
                                <a:rPr lang="en-US" altLang="zh-CN" sz="36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6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36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zh-CN" sz="36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36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6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lang="en-US" altLang="zh-CN" sz="36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6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36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+∆</m:t>
                                      </m:r>
                                      <m:r>
                                        <a:rPr lang="en-US" altLang="zh-CN" sz="36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36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altLang="zh-CN" sz="36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altLang="zh-CN" sz="3600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272" y="2267909"/>
                <a:ext cx="5860707" cy="12039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组合 47"/>
          <p:cNvGrpSpPr/>
          <p:nvPr/>
        </p:nvGrpSpPr>
        <p:grpSpPr>
          <a:xfrm>
            <a:off x="887178" y="4655508"/>
            <a:ext cx="12945732" cy="752861"/>
            <a:chOff x="330190" y="2309817"/>
            <a:chExt cx="8630488" cy="5019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5196613" y="2380837"/>
                  <a:ext cx="3764065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altLang="zh-CN" sz="36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6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altLang="zh-CN" sz="36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36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altLang="zh-CN" sz="36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altLang="zh-CN" sz="36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36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altLang="zh-CN" sz="36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36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36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bg1">
                        <a:lumMod val="9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6613" y="2380837"/>
                  <a:ext cx="376406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/>
            <p:cNvSpPr txBox="1"/>
            <p:nvPr/>
          </p:nvSpPr>
          <p:spPr>
            <a:xfrm>
              <a:off x="330190" y="2309817"/>
              <a:ext cx="1753576" cy="38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>
                      <a:lumMod val="9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误差项：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903507" y="6342004"/>
            <a:ext cx="14272718" cy="1077218"/>
            <a:chOff x="330191" y="3030042"/>
            <a:chExt cx="9515145" cy="7181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330191" y="3030042"/>
                  <a:ext cx="3979787" cy="7181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b="1" dirty="0">
                      <a:solidFill>
                        <a:schemeClr val="bg1">
                          <a:lumMod val="95000"/>
                        </a:schemeClr>
                      </a:solidFill>
                      <a:latin typeface="Microsoft YaHei Light" panose="020B0502040204020203" pitchFamily="34" charset="-122"/>
                      <a:ea typeface="Microsoft YaHei Light" panose="020B0502040204020203" pitchFamily="34" charset="-122"/>
                    </a:rPr>
                    <a:t>令目标函数关于</a:t>
                  </a:r>
                  <a14:m>
                    <m:oMath xmlns:m="http://schemas.openxmlformats.org/officeDocument/2006/math">
                      <m:r>
                        <a:rPr lang="en-US" altLang="zh-CN" sz="3200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3200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zh-CN" altLang="en-US" sz="3200" b="1" dirty="0">
                      <a:solidFill>
                        <a:schemeClr val="bg1">
                          <a:lumMod val="95000"/>
                        </a:schemeClr>
                      </a:solidFill>
                      <a:latin typeface="Microsoft YaHei Light" panose="020B0502040204020203" pitchFamily="34" charset="-122"/>
                      <a:ea typeface="Microsoft YaHei Light" panose="020B0502040204020203" pitchFamily="34" charset="-122"/>
                    </a:rPr>
                    <a:t>的导数为</a:t>
                  </a:r>
                  <a:r>
                    <a:rPr lang="en-US" altLang="zh-CN" sz="3200" b="1" dirty="0">
                      <a:solidFill>
                        <a:schemeClr val="bg1">
                          <a:lumMod val="95000"/>
                        </a:schemeClr>
                      </a:solidFill>
                      <a:latin typeface="Microsoft YaHei Light" panose="020B0502040204020203" pitchFamily="34" charset="-122"/>
                      <a:ea typeface="Microsoft YaHei Light" panose="020B0502040204020203" pitchFamily="34" charset="-122"/>
                    </a:rPr>
                    <a:t>0</a:t>
                  </a:r>
                  <a:r>
                    <a:rPr lang="zh-CN" altLang="en-US" sz="3200" b="1" dirty="0">
                      <a:solidFill>
                        <a:schemeClr val="bg1">
                          <a:lumMod val="95000"/>
                        </a:schemeClr>
                      </a:solidFill>
                      <a:latin typeface="Microsoft YaHei Light" panose="020B0502040204020203" pitchFamily="34" charset="-122"/>
                      <a:ea typeface="Microsoft YaHei Light" panose="020B0502040204020203" pitchFamily="34" charset="-122"/>
                    </a:rPr>
                    <a:t>，得到高斯牛顿方程，即</a:t>
                  </a:r>
                  <a:r>
                    <a:rPr lang="zh-CN" altLang="en-US" sz="3200" b="1" dirty="0">
                      <a:solidFill>
                        <a:srgbClr val="5DB8F6"/>
                      </a:solidFill>
                      <a:latin typeface="Microsoft YaHei Light" panose="020B0502040204020203" pitchFamily="34" charset="-122"/>
                      <a:ea typeface="Microsoft YaHei Light" panose="020B0502040204020203" pitchFamily="34" charset="-122"/>
                    </a:rPr>
                    <a:t>增量方程</a:t>
                  </a:r>
                  <a:r>
                    <a:rPr lang="zh-CN" altLang="en-US" sz="3200" b="1" dirty="0">
                      <a:solidFill>
                        <a:schemeClr val="bg1">
                          <a:lumMod val="95000"/>
                        </a:schemeClr>
                      </a:solidFill>
                      <a:latin typeface="Microsoft YaHei Light" panose="020B0502040204020203" pitchFamily="34" charset="-122"/>
                      <a:ea typeface="Microsoft YaHei Light" panose="020B0502040204020203" pitchFamily="34" charset="-122"/>
                    </a:rPr>
                    <a:t>：</a:t>
                  </a:r>
                </a:p>
              </p:txBody>
            </p:sp>
          </mc:Choice>
          <mc:Fallback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191" y="3030042"/>
                  <a:ext cx="3979787" cy="718145"/>
                </a:xfrm>
                <a:prstGeom prst="rect">
                  <a:avLst/>
                </a:prstGeom>
                <a:blipFill>
                  <a:blip r:embed="rId4"/>
                  <a:stretch>
                    <a:fillRect l="-2554" t="-6780" r="-7865" b="-180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矩形 12"/>
                <p:cNvSpPr/>
                <p:nvPr/>
              </p:nvSpPr>
              <p:spPr>
                <a:xfrm>
                  <a:off x="5196613" y="3143522"/>
                  <a:ext cx="4648723" cy="4308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360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zh-CN" sz="36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36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zh-CN" sz="36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36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36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36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altLang="zh-CN" sz="36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zh-CN" sz="36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36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zh-CN" sz="36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36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zh-CN" altLang="en-US" sz="3600" dirty="0">
                    <a:solidFill>
                      <a:schemeClr val="bg1">
                        <a:lumMod val="95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endParaRPr>
                </a:p>
              </p:txBody>
            </p:sp>
          </mc:Choice>
          <mc:Fallback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6613" y="3143522"/>
                  <a:ext cx="4648723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6D725EC-2725-470A-AF13-E6D13178D89D}"/>
              </a:ext>
            </a:extLst>
          </p:cNvPr>
          <p:cNvGrpSpPr/>
          <p:nvPr/>
        </p:nvGrpSpPr>
        <p:grpSpPr>
          <a:xfrm>
            <a:off x="12508347" y="1519430"/>
            <a:ext cx="2410287" cy="1921245"/>
            <a:chOff x="9179773" y="1370500"/>
            <a:chExt cx="2410287" cy="1921245"/>
          </a:xfrm>
        </p:grpSpPr>
        <p:sp>
          <p:nvSpPr>
            <p:cNvPr id="8" name="椭圆 7"/>
            <p:cNvSpPr/>
            <p:nvPr/>
          </p:nvSpPr>
          <p:spPr>
            <a:xfrm>
              <a:off x="9974063" y="2810576"/>
              <a:ext cx="426128" cy="481169"/>
            </a:xfrm>
            <a:prstGeom prst="ellipse">
              <a:avLst/>
            </a:prstGeom>
            <a:solidFill>
              <a:srgbClr val="ED7D31">
                <a:alpha val="50196"/>
              </a:srgbClr>
            </a:solidFill>
            <a:ln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405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179773" y="1370500"/>
              <a:ext cx="2410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accent2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协方差</a:t>
              </a:r>
            </a:p>
          </p:txBody>
        </p:sp>
        <p:cxnSp>
          <p:nvCxnSpPr>
            <p:cNvPr id="22" name="直接箭头连接符 21"/>
            <p:cNvCxnSpPr>
              <a:cxnSpLocks/>
              <a:stCxn id="19" idx="2"/>
              <a:endCxn id="8" idx="0"/>
            </p:cNvCxnSpPr>
            <p:nvPr/>
          </p:nvCxnSpPr>
          <p:spPr>
            <a:xfrm flipH="1">
              <a:off x="10187128" y="2016832"/>
              <a:ext cx="197790" cy="79374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371BC41-A6E7-497A-9DAF-E56D9BF3CAB3}"/>
              </a:ext>
            </a:extLst>
          </p:cNvPr>
          <p:cNvGrpSpPr/>
          <p:nvPr/>
        </p:nvGrpSpPr>
        <p:grpSpPr>
          <a:xfrm>
            <a:off x="12179221" y="4215760"/>
            <a:ext cx="4820574" cy="1267221"/>
            <a:chOff x="11787328" y="3056422"/>
            <a:chExt cx="4820574" cy="1267221"/>
          </a:xfrm>
        </p:grpSpPr>
        <p:sp>
          <p:nvSpPr>
            <p:cNvPr id="16" name="椭圆 15"/>
            <p:cNvSpPr/>
            <p:nvPr/>
          </p:nvSpPr>
          <p:spPr>
            <a:xfrm>
              <a:off x="11787328" y="3603827"/>
              <a:ext cx="1049784" cy="719816"/>
            </a:xfrm>
            <a:prstGeom prst="ellipse">
              <a:avLst/>
            </a:prstGeom>
            <a:solidFill>
              <a:srgbClr val="ED7D31">
                <a:alpha val="50196"/>
              </a:srgbClr>
            </a:solidFill>
            <a:ln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405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4197615" y="3056422"/>
              <a:ext cx="2410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2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Jacobian</a:t>
              </a:r>
              <a:endParaRPr lang="zh-CN" altLang="en-US" sz="3600" b="1" dirty="0">
                <a:solidFill>
                  <a:schemeClr val="accent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23" name="直接箭头连接符 22"/>
            <p:cNvCxnSpPr>
              <a:stCxn id="20" idx="1"/>
              <a:endCxn id="16" idx="6"/>
            </p:cNvCxnSpPr>
            <p:nvPr/>
          </p:nvCxnSpPr>
          <p:spPr>
            <a:xfrm flipH="1">
              <a:off x="12837112" y="3379588"/>
              <a:ext cx="1360503" cy="5841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9A6B4E1-3A81-4E88-A703-D1E5878B19DE}"/>
              </a:ext>
            </a:extLst>
          </p:cNvPr>
          <p:cNvGrpSpPr/>
          <p:nvPr/>
        </p:nvGrpSpPr>
        <p:grpSpPr>
          <a:xfrm>
            <a:off x="9389573" y="1419457"/>
            <a:ext cx="3824044" cy="1957079"/>
            <a:chOff x="6945428" y="1334666"/>
            <a:chExt cx="3824044" cy="1957079"/>
          </a:xfrm>
        </p:grpSpPr>
        <p:sp>
          <p:nvSpPr>
            <p:cNvPr id="18" name="椭圆 17"/>
            <p:cNvSpPr/>
            <p:nvPr/>
          </p:nvSpPr>
          <p:spPr>
            <a:xfrm>
              <a:off x="8754494" y="2559295"/>
              <a:ext cx="2014978" cy="732450"/>
            </a:xfrm>
            <a:prstGeom prst="ellipse">
              <a:avLst/>
            </a:prstGeom>
            <a:solidFill>
              <a:srgbClr val="ED7D31">
                <a:alpha val="50196"/>
              </a:srgbClr>
            </a:solidFill>
            <a:ln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7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945428" y="1334666"/>
              <a:ext cx="2410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accent2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误差项</a:t>
              </a:r>
            </a:p>
          </p:txBody>
        </p:sp>
        <p:cxnSp>
          <p:nvCxnSpPr>
            <p:cNvPr id="24" name="直接箭头连接符 23"/>
            <p:cNvCxnSpPr>
              <a:cxnSpLocks/>
              <a:stCxn id="15" idx="2"/>
              <a:endCxn id="18" idx="0"/>
            </p:cNvCxnSpPr>
            <p:nvPr/>
          </p:nvCxnSpPr>
          <p:spPr>
            <a:xfrm>
              <a:off x="8150572" y="1980997"/>
              <a:ext cx="1611411" cy="5782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52B7ECD-C38F-403D-A717-E421761E3D9D}"/>
              </a:ext>
            </a:extLst>
          </p:cNvPr>
          <p:cNvGrpSpPr/>
          <p:nvPr/>
        </p:nvGrpSpPr>
        <p:grpSpPr>
          <a:xfrm>
            <a:off x="8955563" y="6435508"/>
            <a:ext cx="2410287" cy="2137919"/>
            <a:chOff x="8547343" y="4639363"/>
            <a:chExt cx="2410287" cy="2137919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66044F6D-96E6-4379-A9CB-554D8290AD58}"/>
                </a:ext>
              </a:extLst>
            </p:cNvPr>
            <p:cNvSpPr/>
            <p:nvPr/>
          </p:nvSpPr>
          <p:spPr>
            <a:xfrm>
              <a:off x="8981353" y="4639363"/>
              <a:ext cx="1542268" cy="833432"/>
            </a:xfrm>
            <a:prstGeom prst="ellipse">
              <a:avLst/>
            </a:prstGeom>
            <a:solidFill>
              <a:srgbClr val="ED7D31">
                <a:alpha val="50196"/>
              </a:srgbClr>
            </a:solidFill>
            <a:ln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405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D83C5A8D-F9E2-436E-BF2E-A9EBD39EAAEE}"/>
                </a:ext>
              </a:extLst>
            </p:cNvPr>
            <p:cNvSpPr txBox="1"/>
            <p:nvPr/>
          </p:nvSpPr>
          <p:spPr>
            <a:xfrm>
              <a:off x="8547343" y="6130951"/>
              <a:ext cx="2410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2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H</a:t>
              </a:r>
              <a:endParaRPr lang="zh-CN" altLang="en-US" sz="3600" b="1" dirty="0">
                <a:solidFill>
                  <a:schemeClr val="accent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D7B84BBB-C35E-452B-90D3-B27209DD3297}"/>
                </a:ext>
              </a:extLst>
            </p:cNvPr>
            <p:cNvCxnSpPr>
              <a:cxnSpLocks/>
              <a:stCxn id="57" idx="0"/>
              <a:endCxn id="56" idx="4"/>
            </p:cNvCxnSpPr>
            <p:nvPr/>
          </p:nvCxnSpPr>
          <p:spPr>
            <a:xfrm flipV="1">
              <a:off x="9752487" y="5472795"/>
              <a:ext cx="0" cy="6581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228B3FFB-0D10-4953-A700-3C2A7B913178}"/>
              </a:ext>
            </a:extLst>
          </p:cNvPr>
          <p:cNvGrpSpPr/>
          <p:nvPr/>
        </p:nvGrpSpPr>
        <p:grpSpPr>
          <a:xfrm>
            <a:off x="11849958" y="6451706"/>
            <a:ext cx="2410287" cy="2133869"/>
            <a:chOff x="7528213" y="4639363"/>
            <a:chExt cx="2410287" cy="2133869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84F7E8FA-6FC3-487A-96AA-1173E7F313A7}"/>
                </a:ext>
              </a:extLst>
            </p:cNvPr>
            <p:cNvSpPr/>
            <p:nvPr/>
          </p:nvSpPr>
          <p:spPr>
            <a:xfrm>
              <a:off x="7672409" y="4639363"/>
              <a:ext cx="2121896" cy="833432"/>
            </a:xfrm>
            <a:prstGeom prst="ellipse">
              <a:avLst/>
            </a:prstGeom>
            <a:solidFill>
              <a:srgbClr val="ED7D31">
                <a:alpha val="50196"/>
              </a:srgbClr>
            </a:solidFill>
            <a:ln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405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66A7047F-9751-4ACB-AFF2-C0DA44D897D4}"/>
                </a:ext>
              </a:extLst>
            </p:cNvPr>
            <p:cNvSpPr txBox="1"/>
            <p:nvPr/>
          </p:nvSpPr>
          <p:spPr>
            <a:xfrm>
              <a:off x="7528213" y="6126901"/>
              <a:ext cx="2410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2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b</a:t>
              </a:r>
              <a:endParaRPr lang="zh-CN" altLang="en-US" sz="3600" b="1" dirty="0">
                <a:solidFill>
                  <a:schemeClr val="accent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48962BF4-87A4-4D6A-8295-1D7042C68FDE}"/>
                </a:ext>
              </a:extLst>
            </p:cNvPr>
            <p:cNvCxnSpPr>
              <a:cxnSpLocks/>
              <a:stCxn id="68" idx="0"/>
              <a:endCxn id="67" idx="4"/>
            </p:cNvCxnSpPr>
            <p:nvPr/>
          </p:nvCxnSpPr>
          <p:spPr>
            <a:xfrm flipV="1">
              <a:off x="8733357" y="5472795"/>
              <a:ext cx="0" cy="6541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84DB0F-8A97-445B-8AC9-EC9335D224A4}"/>
                  </a:ext>
                </a:extLst>
              </p:cNvPr>
              <p:cNvSpPr/>
              <p:nvPr/>
            </p:nvSpPr>
            <p:spPr>
              <a:xfrm>
                <a:off x="8917202" y="3275415"/>
                <a:ext cx="6308009" cy="11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zh-CN" sz="3600" dirty="0">
                    <a:solidFill>
                      <a:prstClr val="white">
                        <a:lumMod val="95000"/>
                      </a:prst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3600" i="1">
                            <a:solidFill>
                              <a:prstClr val="white">
                                <a:lumMod val="9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3600">
                            <a:solidFill>
                              <a:prstClr val="white">
                                <a:lumMod val="9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sz="3600" i="1">
                            <a:solidFill>
                              <a:prstClr val="white">
                                <a:lumMod val="9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lim>
                    </m:limLow>
                    <m:r>
                      <a:rPr lang="en-US" altLang="zh-CN" sz="3600" i="1">
                        <a:solidFill>
                          <a:prstClr val="white">
                            <a:lumMod val="95000"/>
                          </a:prst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3600" i="1">
                            <a:solidFill>
                              <a:prstClr val="white">
                                <a:lumMod val="9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solidFill>
                              <a:prstClr val="white">
                                <a:lumMod val="9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altLang="zh-CN" sz="3600" i="1">
                                <a:solidFill>
                                  <a:prstClr val="white">
                                    <a:lumMod val="9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>
                                <a:solidFill>
                                  <a:prstClr val="white">
                                    <a:lumMod val="9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600" i="1">
                                <a:solidFill>
                                  <a:prstClr val="white">
                                    <a:lumMod val="9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altLang="zh-CN" sz="3600" i="1">
                                <a:solidFill>
                                  <a:prstClr val="white">
                                    <a:lumMod val="95000"/>
                                  </a:prst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sz="3600" i="1">
                            <a:solidFill>
                              <a:prstClr val="white">
                                <a:lumMod val="9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3600" i="1">
                            <a:solidFill>
                              <a:prstClr val="white">
                                <a:lumMod val="9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solidFill>
                              <a:prstClr val="white">
                                <a:lumMod val="9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3600" i="1">
                            <a:solidFill>
                              <a:prstClr val="white">
                                <a:lumMod val="9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3600" i="1">
                        <a:solidFill>
                          <a:prstClr val="white">
                            <a:lumMod val="95000"/>
                          </a:prst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zh-CN" sz="3600" i="1">
                            <a:solidFill>
                              <a:prstClr val="white">
                                <a:lumMod val="9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>
                            <a:solidFill>
                              <a:prstClr val="white">
                                <a:lumMod val="9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600" i="1">
                            <a:solidFill>
                              <a:prstClr val="white">
                                <a:lumMod val="9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US" altLang="zh-CN" sz="3600" i="1">
                            <a:solidFill>
                              <a:prstClr val="white">
                                <a:lumMod val="9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CN" altLang="en-US" sz="3600" dirty="0">
                  <a:solidFill>
                    <a:prstClr val="white">
                      <a:lumMod val="95000"/>
                    </a:prst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84DB0F-8A97-445B-8AC9-EC9335D22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202" y="3275415"/>
                <a:ext cx="6308009" cy="1191288"/>
              </a:xfrm>
              <a:prstGeom prst="rect">
                <a:avLst/>
              </a:prstGeom>
              <a:blipFill>
                <a:blip r:embed="rId6"/>
                <a:stretch>
                  <a:fillRect l="-2995" b="-45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601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9533"/>
          <a:stretch>
            <a:fillRect/>
          </a:stretch>
        </p:blipFill>
        <p:spPr>
          <a:xfrm>
            <a:off x="711122" y="1172647"/>
            <a:ext cx="17576879" cy="7217547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504760" y="1771893"/>
            <a:ext cx="6205496" cy="1411550"/>
          </a:xfrm>
          <a:prstGeom prst="roundRect">
            <a:avLst/>
          </a:prstGeom>
          <a:solidFill>
            <a:srgbClr val="ED7D31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500" dirty="0">
                <a:sym typeface="Wingdings" panose="05000000000000000000" pitchFamily="2" charset="2"/>
              </a:rPr>
              <a:t></a:t>
            </a:r>
            <a:endParaRPr lang="zh-CN" altLang="en-US" sz="7500" dirty="0"/>
          </a:p>
        </p:txBody>
      </p:sp>
      <p:sp>
        <p:nvSpPr>
          <p:cNvPr id="5" name="圆角矩形 4"/>
          <p:cNvSpPr/>
          <p:nvPr/>
        </p:nvSpPr>
        <p:spPr>
          <a:xfrm>
            <a:off x="3369074" y="4421878"/>
            <a:ext cx="9561252" cy="1171850"/>
          </a:xfrm>
          <a:prstGeom prst="roundRect">
            <a:avLst/>
          </a:prstGeom>
          <a:solidFill>
            <a:srgbClr val="ED7D31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500" dirty="0">
                <a:sym typeface="Wingdings" panose="05000000000000000000" pitchFamily="2" charset="2"/>
              </a:rPr>
              <a:t></a:t>
            </a:r>
            <a:endParaRPr lang="zh-CN" altLang="en-US" sz="7500" dirty="0"/>
          </a:p>
        </p:txBody>
      </p:sp>
      <p:sp>
        <p:nvSpPr>
          <p:cNvPr id="7" name="圆角矩形 6"/>
          <p:cNvSpPr/>
          <p:nvPr/>
        </p:nvSpPr>
        <p:spPr>
          <a:xfrm>
            <a:off x="1504759" y="3329921"/>
            <a:ext cx="6205496" cy="985422"/>
          </a:xfrm>
          <a:prstGeom prst="roundRect">
            <a:avLst/>
          </a:prstGeom>
          <a:solidFill>
            <a:srgbClr val="ED7D31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500" dirty="0">
                <a:sym typeface="Wingdings" panose="05000000000000000000" pitchFamily="2" charset="2"/>
              </a:rPr>
              <a:t></a:t>
            </a:r>
            <a:endParaRPr lang="zh-CN" altLang="en-US" sz="7500" dirty="0"/>
          </a:p>
        </p:txBody>
      </p:sp>
    </p:spTree>
    <p:extLst>
      <p:ext uri="{BB962C8B-B14F-4D97-AF65-F5344CB8AC3E}">
        <p14:creationId xmlns:p14="http://schemas.microsoft.com/office/powerpoint/2010/main" val="403621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014100" y="448212"/>
            <a:ext cx="11527263" cy="1310400"/>
          </a:xfrm>
        </p:spPr>
        <p:txBody>
          <a:bodyPr>
            <a:normAutofit/>
          </a:bodyPr>
          <a:lstStyle/>
          <a:p>
            <a:r>
              <a:rPr kumimoji="1" lang="zh-CN" altLang="en-US" sz="4000" dirty="0">
                <a:solidFill>
                  <a:srgbClr val="5DB8F6"/>
                </a:solidFill>
              </a:rPr>
              <a:t>总结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1622728" y="1651605"/>
            <a:ext cx="15042544" cy="7446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介绍了</a:t>
            </a:r>
            <a:r>
              <a:rPr lang="en-US" altLang="zh-CN" sz="3200" dirty="0">
                <a:solidFill>
                  <a:srgbClr val="5DB8F6"/>
                </a:solidFill>
              </a:rPr>
              <a:t>VIO</a:t>
            </a:r>
            <a:r>
              <a:rPr lang="zh-CN" altLang="en-US" sz="3200" dirty="0">
                <a:solidFill>
                  <a:srgbClr val="5DB8F6"/>
                </a:solidFill>
              </a:rPr>
              <a:t>的意义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（视觉和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IMU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互补）</a:t>
            </a:r>
            <a:r>
              <a:rPr lang="zh-CN" altLang="en-US" sz="3200" dirty="0">
                <a:solidFill>
                  <a:srgbClr val="5DB8F6"/>
                </a:solidFill>
              </a:rPr>
              <a:t>、分类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（松紧耦合）；</a:t>
            </a:r>
            <a:endParaRPr lang="en-US" altLang="zh-CN" sz="3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介绍用</a:t>
            </a:r>
            <a:r>
              <a:rPr lang="en-US" altLang="zh-CN" sz="3200" dirty="0">
                <a:solidFill>
                  <a:srgbClr val="5DB8F6"/>
                </a:solidFill>
              </a:rPr>
              <a:t>G-N</a:t>
            </a:r>
            <a:r>
              <a:rPr lang="zh-CN" altLang="en-US" sz="3200" dirty="0">
                <a:solidFill>
                  <a:srgbClr val="5DB8F6"/>
                </a:solidFill>
              </a:rPr>
              <a:t>法建立</a:t>
            </a:r>
            <a:r>
              <a:rPr lang="en-US" altLang="zh-CN" sz="3200" dirty="0">
                <a:solidFill>
                  <a:srgbClr val="5DB8F6"/>
                </a:solidFill>
              </a:rPr>
              <a:t>BA</a:t>
            </a:r>
            <a:r>
              <a:rPr lang="zh-CN" altLang="en-US" sz="3200" dirty="0">
                <a:solidFill>
                  <a:srgbClr val="5DB8F6"/>
                </a:solidFill>
              </a:rPr>
              <a:t>问题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的过程，并举了三个例子（一次观测、多次观测、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VIO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），分别用</a:t>
            </a:r>
            <a:r>
              <a:rPr lang="zh-CN" altLang="en-US" sz="3200" dirty="0">
                <a:solidFill>
                  <a:srgbClr val="5DB8F6"/>
                </a:solidFill>
              </a:rPr>
              <a:t>图形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的方式给出对应的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Jacobian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和</a:t>
            </a:r>
            <a:r>
              <a:rPr lang="en-US" altLang="zh-CN" sz="3200" dirty="0" err="1">
                <a:solidFill>
                  <a:schemeClr val="bg1">
                    <a:lumMod val="85000"/>
                  </a:schemeClr>
                </a:solidFill>
              </a:rPr>
              <a:t>Hession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；</a:t>
            </a:r>
            <a:endParaRPr lang="en-US" altLang="zh-CN" sz="3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3 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因为数学形式的复杂，引入</a:t>
            </a:r>
            <a:r>
              <a:rPr lang="zh-CN" altLang="en-US" sz="3200" dirty="0">
                <a:solidFill>
                  <a:srgbClr val="5DB8F6"/>
                </a:solidFill>
              </a:rPr>
              <a:t>因子图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来形象说明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BA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问题的建立，并举了三个例子（视觉约束、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IMU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约束、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VIO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约束）进行说明；</a:t>
            </a:r>
          </a:p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4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 对于目前开源的几个</a:t>
            </a:r>
            <a:r>
              <a:rPr lang="en-US" altLang="zh-CN" sz="3200" dirty="0">
                <a:solidFill>
                  <a:srgbClr val="5DB8F6"/>
                </a:solidFill>
              </a:rPr>
              <a:t>VIO</a:t>
            </a:r>
            <a:r>
              <a:rPr lang="zh-CN" altLang="en-US" sz="3200" dirty="0">
                <a:solidFill>
                  <a:srgbClr val="5DB8F6"/>
                </a:solidFill>
              </a:rPr>
              <a:t>框架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 MSCKF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ROVIO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VINS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VI-ORB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、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ICE-BA 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），用因子图的方式来概况他们的问题是如何建立的；</a:t>
            </a:r>
            <a:endParaRPr lang="en-US" altLang="zh-CN" sz="3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5 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介绍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VINS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的联合滑窗优化，主要讨论了</a:t>
            </a:r>
            <a:r>
              <a:rPr lang="en-US" altLang="zh-CN" sz="3200" dirty="0">
                <a:solidFill>
                  <a:srgbClr val="5DB8F6"/>
                </a:solidFill>
              </a:rPr>
              <a:t>IMU</a:t>
            </a:r>
            <a:r>
              <a:rPr lang="zh-CN" altLang="en-US" sz="3200" dirty="0">
                <a:solidFill>
                  <a:srgbClr val="5DB8F6"/>
                </a:solidFill>
              </a:rPr>
              <a:t>约束、视觉约束和边缘化的先验约束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。详细介绍它们对应的误差项、优化变量、协方差和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Jacobian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</a:rPr>
              <a:t>的计算，并对应到代码中进行说明。</a:t>
            </a:r>
            <a:endParaRPr lang="en-US" altLang="zh-CN" sz="3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613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Thanks!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7423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F77A7F-92BE-4106-87A5-44918CC0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636C-583A-4F70-B9FE-02EFBE7120B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915F0C-BA13-4F4B-8D24-CCECF5AFA31F}"/>
              </a:ext>
            </a:extLst>
          </p:cNvPr>
          <p:cNvSpPr txBox="1"/>
          <p:nvPr/>
        </p:nvSpPr>
        <p:spPr>
          <a:xfrm>
            <a:off x="1544965" y="738517"/>
            <a:ext cx="4145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296EB"/>
                </a:solidFill>
                <a:latin typeface="Microsoft YaHei" charset="-122"/>
                <a:ea typeface="Microsoft YaHei" charset="-122"/>
              </a:rPr>
              <a:t>举例</a:t>
            </a:r>
            <a:r>
              <a:rPr lang="en-US" altLang="zh-CN" sz="3200" dirty="0">
                <a:solidFill>
                  <a:srgbClr val="0296EB"/>
                </a:solidFill>
                <a:latin typeface="Microsoft YaHei" charset="-122"/>
                <a:ea typeface="Microsoft YaHei" charset="-122"/>
              </a:rPr>
              <a:t>1</a:t>
            </a:r>
            <a:r>
              <a:rPr lang="zh-CN" altLang="en-US" sz="3200" dirty="0">
                <a:solidFill>
                  <a:srgbClr val="0296EB"/>
                </a:solidFill>
                <a:latin typeface="Microsoft YaHei" charset="-122"/>
                <a:ea typeface="Microsoft YaHei" charset="-122"/>
              </a:rPr>
              <a:t>：一次观测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8FE223D-C53F-46B0-84D9-8600143D02B6}"/>
              </a:ext>
            </a:extLst>
          </p:cNvPr>
          <p:cNvSpPr txBox="1"/>
          <p:nvPr/>
        </p:nvSpPr>
        <p:spPr>
          <a:xfrm>
            <a:off x="1217300" y="1708905"/>
            <a:ext cx="10196371" cy="222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B0F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3200" b="1" dirty="0">
                <a:solidFill>
                  <a:srgbClr val="00B0F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误差项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3200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e 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为像素平面上的</a:t>
            </a:r>
            <a:r>
              <a:rPr lang="zh-CN" altLang="en-US" sz="3200" b="1" dirty="0">
                <a:solidFill>
                  <a:srgbClr val="F26522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重投影误差 </a:t>
            </a:r>
            <a:r>
              <a:rPr lang="en-US" altLang="zh-CN" sz="3200" b="1" dirty="0">
                <a:solidFill>
                  <a:srgbClr val="F26522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(2×1)</a:t>
            </a:r>
            <a:endParaRPr lang="en-US" altLang="zh-CN" sz="32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B0F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3200" b="1" dirty="0">
                <a:solidFill>
                  <a:srgbClr val="00B0F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优化变量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3200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为</a:t>
            </a:r>
            <a:r>
              <a:rPr lang="zh-CN" altLang="en-US" sz="3200" b="1" dirty="0">
                <a:solidFill>
                  <a:srgbClr val="00B05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相机位姿 </a:t>
            </a:r>
            <a:r>
              <a:rPr lang="en-US" altLang="zh-CN" sz="3200" b="1" dirty="0">
                <a:solidFill>
                  <a:srgbClr val="00B05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3200" b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sz="3200" b="1" dirty="0">
                <a:solidFill>
                  <a:srgbClr val="00B05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(6×1)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3200" b="1" dirty="0">
                <a:solidFill>
                  <a:schemeClr val="accent4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路标点 </a:t>
            </a:r>
            <a:r>
              <a:rPr lang="en-US" altLang="zh-CN" sz="3200" b="1" dirty="0">
                <a:solidFill>
                  <a:schemeClr val="accent4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3200" b="1" baseline="-25000" dirty="0">
                <a:solidFill>
                  <a:schemeClr val="accent4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1 </a:t>
            </a:r>
            <a:r>
              <a:rPr lang="en-US" altLang="zh-CN" sz="3200" b="1" dirty="0">
                <a:solidFill>
                  <a:schemeClr val="accent4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(3×1)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B0F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3200" b="1" dirty="0">
                <a:solidFill>
                  <a:srgbClr val="00B0F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协方差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P 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为像素误差 </a:t>
            </a:r>
            <a:r>
              <a:rPr lang="en-US" altLang="zh-CN" sz="3200" b="1" dirty="0">
                <a:solidFill>
                  <a:srgbClr val="5DB8F6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(2×2)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A995B0A-BA5A-43BB-90B3-BFE0EE61474C}"/>
              </a:ext>
            </a:extLst>
          </p:cNvPr>
          <p:cNvGrpSpPr/>
          <p:nvPr/>
        </p:nvGrpSpPr>
        <p:grpSpPr>
          <a:xfrm>
            <a:off x="12341044" y="618412"/>
            <a:ext cx="1904526" cy="3171279"/>
            <a:chOff x="13525042" y="2734447"/>
            <a:chExt cx="1904526" cy="3171279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4B1DD8B6-7DC8-48F9-96FF-75D2076BA46C}"/>
                </a:ext>
              </a:extLst>
            </p:cNvPr>
            <p:cNvGrpSpPr/>
            <p:nvPr/>
          </p:nvGrpSpPr>
          <p:grpSpPr>
            <a:xfrm rot="2181230">
              <a:off x="13598136" y="4766112"/>
              <a:ext cx="406488" cy="506630"/>
              <a:chOff x="13453639" y="4286250"/>
              <a:chExt cx="647700" cy="807268"/>
            </a:xfrm>
          </p:grpSpPr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A32913EC-3C8E-413D-A375-0F5DD0B43A79}"/>
                  </a:ext>
                </a:extLst>
              </p:cNvPr>
              <p:cNvSpPr/>
              <p:nvPr/>
            </p:nvSpPr>
            <p:spPr>
              <a:xfrm rot="10800000">
                <a:off x="13453639" y="4286250"/>
                <a:ext cx="647700" cy="774700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ABDE9CD-1FFD-47D5-95FF-4D5C478931DC}"/>
                  </a:ext>
                </a:extLst>
              </p:cNvPr>
              <p:cNvSpPr/>
              <p:nvPr/>
            </p:nvSpPr>
            <p:spPr>
              <a:xfrm>
                <a:off x="13607880" y="4673600"/>
                <a:ext cx="305258" cy="419918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/>
              </a:p>
            </p:txBody>
          </p:sp>
        </p:grpSp>
        <p:sp>
          <p:nvSpPr>
            <p:cNvPr id="24" name="五角星 80">
              <a:extLst>
                <a:ext uri="{FF2B5EF4-FFF2-40B4-BE49-F238E27FC236}">
                  <a16:creationId xmlns:a16="http://schemas.microsoft.com/office/drawing/2014/main" id="{70EDBC65-9F7B-4703-A08F-499DF1E0E677}"/>
                </a:ext>
              </a:extLst>
            </p:cNvPr>
            <p:cNvSpPr/>
            <p:nvPr/>
          </p:nvSpPr>
          <p:spPr>
            <a:xfrm>
              <a:off x="14598752" y="3187675"/>
              <a:ext cx="512661" cy="51266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27894C0F-3CA1-4971-98B7-44E3D01B8D02}"/>
                </a:ext>
              </a:extLst>
            </p:cNvPr>
            <p:cNvCxnSpPr>
              <a:stCxn id="32" idx="3"/>
              <a:endCxn id="24" idx="2"/>
            </p:cNvCxnSpPr>
            <p:nvPr/>
          </p:nvCxnSpPr>
          <p:spPr>
            <a:xfrm flipV="1">
              <a:off x="13951537" y="3700335"/>
              <a:ext cx="745125" cy="111508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A996D01-C3B6-49EB-A065-37A5EB6782BB}"/>
                </a:ext>
              </a:extLst>
            </p:cNvPr>
            <p:cNvSpPr txBox="1"/>
            <p:nvPr/>
          </p:nvSpPr>
          <p:spPr>
            <a:xfrm>
              <a:off x="13525042" y="5382506"/>
              <a:ext cx="1073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800" baseline="-25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B011A34-9CE4-460A-9A02-8391E9A5797D}"/>
                </a:ext>
              </a:extLst>
            </p:cNvPr>
            <p:cNvSpPr txBox="1"/>
            <p:nvPr/>
          </p:nvSpPr>
          <p:spPr>
            <a:xfrm>
              <a:off x="14876336" y="2734447"/>
              <a:ext cx="5532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en-US" altLang="zh-CN" sz="2800" baseline="-25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918D73D1-98DB-4B34-8A69-C8238B2EEFD3}"/>
                  </a:ext>
                </a:extLst>
              </p:cNvPr>
              <p:cNvSpPr/>
              <p:nvPr/>
            </p:nvSpPr>
            <p:spPr>
              <a:xfrm>
                <a:off x="5135823" y="5063462"/>
                <a:ext cx="8571577" cy="1325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zh-CN" sz="3600" b="0" i="1" smtClean="0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2×9</m:t>
                          </m:r>
                        </m:sup>
                      </m:sSup>
                      <m:r>
                        <a:rPr lang="en-US" altLang="zh-CN" sz="3600" b="0" i="1" smtClean="0">
                          <a:solidFill>
                            <a:prstClr val="white">
                              <a:lumMod val="95000"/>
                            </a:prst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600" i="1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i="1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3600" i="1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sz="3600" i="1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3600" b="0" i="1" smtClean="0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3600" b="0" i="1" smtClean="0">
                          <a:solidFill>
                            <a:prstClr val="white">
                              <a:lumMod val="95000"/>
                            </a:prst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prstClr val="white">
                                      <a:lumMod val="95000"/>
                                    </a:prst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num>
                                  <m:den>
                                    <m: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3600" i="1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CN" sz="3600" i="1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num>
                                  <m:den>
                                    <m: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3600" i="1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3600" i="1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sz="3600" b="0" i="0" smtClean="0">
                          <a:solidFill>
                            <a:prstClr val="white">
                              <a:lumMod val="95000"/>
                            </a:prst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prstClr val="white">
                                      <a:lumMod val="95000"/>
                                    </a:prst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36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altLang="zh-CN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2×6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36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altLang="zh-CN" sz="36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2×3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prstClr val="white">
                      <a:lumMod val="95000"/>
                    </a:prst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918D73D1-98DB-4B34-8A69-C8238B2EEF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823" y="5063462"/>
                <a:ext cx="8571577" cy="13251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15570217-2B43-4758-BB0C-98B741E3648E}"/>
                  </a:ext>
                </a:extLst>
              </p:cNvPr>
              <p:cNvSpPr/>
              <p:nvPr/>
            </p:nvSpPr>
            <p:spPr>
              <a:xfrm>
                <a:off x="5804733" y="8654710"/>
                <a:ext cx="2193741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altLang="zh-CN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num>
                        <m:den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15570217-2B43-4758-BB0C-98B741E364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733" y="8654710"/>
                <a:ext cx="2193741" cy="9820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2BA5AFD8-9E7C-4E60-A5A4-C7EF09C96EDB}"/>
                  </a:ext>
                </a:extLst>
              </p:cNvPr>
              <p:cNvSpPr/>
              <p:nvPr/>
            </p:nvSpPr>
            <p:spPr>
              <a:xfrm>
                <a:off x="8440451" y="8683767"/>
                <a:ext cx="2232214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8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num>
                        <m:den>
                          <m:r>
                            <a:rPr lang="en-US" altLang="zh-CN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2BA5AFD8-9E7C-4E60-A5A4-C7EF09C96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451" y="8683767"/>
                <a:ext cx="2232214" cy="9820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组合 69">
            <a:extLst>
              <a:ext uri="{FF2B5EF4-FFF2-40B4-BE49-F238E27FC236}">
                <a16:creationId xmlns:a16="http://schemas.microsoft.com/office/drawing/2014/main" id="{0B036938-3AB0-4928-B77D-A42D3A7882DB}"/>
              </a:ext>
            </a:extLst>
          </p:cNvPr>
          <p:cNvGrpSpPr/>
          <p:nvPr/>
        </p:nvGrpSpPr>
        <p:grpSpPr>
          <a:xfrm>
            <a:off x="3726450" y="6675949"/>
            <a:ext cx="6612146" cy="1859551"/>
            <a:chOff x="1310329" y="5060302"/>
            <a:chExt cx="6612146" cy="1859551"/>
          </a:xfrm>
        </p:grpSpPr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D7344BA3-A23C-4393-8A2E-E2B7F5FD4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51749" y="5764853"/>
              <a:ext cx="5170726" cy="1155000"/>
            </a:xfrm>
            <a:prstGeom prst="rect">
              <a:avLst/>
            </a:prstGeom>
          </p:spPr>
        </p:pic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4F13880E-292A-4D7B-8E99-23537EC5303E}"/>
                </a:ext>
              </a:extLst>
            </p:cNvPr>
            <p:cNvSpPr/>
            <p:nvPr/>
          </p:nvSpPr>
          <p:spPr>
            <a:xfrm>
              <a:off x="3584580" y="5060302"/>
              <a:ext cx="429316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3200" b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1 </a:t>
              </a:r>
              <a:r>
                <a:rPr lang="en-US" altLang="zh-CN" sz="32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(6×1)</a:t>
              </a:r>
              <a:r>
                <a:rPr lang="zh-CN" altLang="en-US" sz="3200" b="1" dirty="0">
                  <a:solidFill>
                    <a:srgbClr val="5DB8F6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            </a:t>
              </a:r>
              <a:r>
                <a:rPr lang="en-US" altLang="zh-CN" sz="3200" b="1" dirty="0">
                  <a:solidFill>
                    <a:schemeClr val="accent4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P</a:t>
              </a:r>
              <a:r>
                <a:rPr lang="en-US" altLang="zh-CN" sz="3200" b="1" baseline="-25000" dirty="0">
                  <a:solidFill>
                    <a:schemeClr val="accent4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1 </a:t>
              </a:r>
              <a:r>
                <a:rPr lang="en-US" altLang="zh-CN" sz="3200" b="1" dirty="0">
                  <a:solidFill>
                    <a:schemeClr val="accent4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(3×1)</a:t>
              </a:r>
              <a:endParaRPr lang="zh-CN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D701879-E158-4536-8A21-156E1ACC694F}"/>
                </a:ext>
              </a:extLst>
            </p:cNvPr>
            <p:cNvSpPr/>
            <p:nvPr/>
          </p:nvSpPr>
          <p:spPr>
            <a:xfrm>
              <a:off x="1310329" y="6049965"/>
              <a:ext cx="14414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i="1" dirty="0">
                  <a:solidFill>
                    <a:srgbClr val="F26522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e </a:t>
              </a:r>
              <a:r>
                <a:rPr lang="en-US" altLang="zh-CN" sz="3200" b="1" dirty="0">
                  <a:solidFill>
                    <a:srgbClr val="F26522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(2×1)</a:t>
              </a:r>
              <a:endParaRPr lang="zh-CN" altLang="en-US" dirty="0">
                <a:solidFill>
                  <a:srgbClr val="F26522"/>
                </a:solidFill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7D34D98F-1AAC-467B-AFE8-E294E591553C}"/>
              </a:ext>
            </a:extLst>
          </p:cNvPr>
          <p:cNvSpPr txBox="1"/>
          <p:nvPr/>
        </p:nvSpPr>
        <p:spPr>
          <a:xfrm>
            <a:off x="1217300" y="5384255"/>
            <a:ext cx="3369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Microsoft YaHei" charset="-122"/>
                <a:ea typeface="Microsoft YaHei" charset="-122"/>
              </a:rPr>
              <a:t>Jacobian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Microsoft YaHei" charset="-122"/>
                <a:ea typeface="Microsoft YaHei" charset="-122"/>
              </a:rPr>
              <a:t>矩阵：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B022BEA-4FA8-4EC1-8B23-ACCB1B03ABB8}"/>
              </a:ext>
            </a:extLst>
          </p:cNvPr>
          <p:cNvSpPr txBox="1"/>
          <p:nvPr/>
        </p:nvSpPr>
        <p:spPr>
          <a:xfrm>
            <a:off x="12675257" y="1607006"/>
            <a:ext cx="553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2800" i="1" baseline="-2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913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8" grpId="0"/>
      <p:bldP spid="69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F77A7F-92BE-4106-87A5-44918CC0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636C-583A-4F70-B9FE-02EFBE7120B2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D6B6060-7D91-40A5-941D-AE852EB87C30}"/>
              </a:ext>
            </a:extLst>
          </p:cNvPr>
          <p:cNvGrpSpPr/>
          <p:nvPr/>
        </p:nvGrpSpPr>
        <p:grpSpPr>
          <a:xfrm>
            <a:off x="1525181" y="3403802"/>
            <a:ext cx="6751074" cy="5806431"/>
            <a:chOff x="1525181" y="3403802"/>
            <a:chExt cx="6751074" cy="5806431"/>
          </a:xfrm>
        </p:grpSpPr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7CA3F1F8-7E78-4DA5-B1CF-0F5FF043A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5529" y="4051233"/>
              <a:ext cx="5170726" cy="5159000"/>
            </a:xfrm>
            <a:prstGeom prst="rect">
              <a:avLst/>
            </a:prstGeom>
          </p:spPr>
        </p:pic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595706D6-9965-4449-95EF-6DB42ECE4F02}"/>
                </a:ext>
              </a:extLst>
            </p:cNvPr>
            <p:cNvSpPr/>
            <p:nvPr/>
          </p:nvSpPr>
          <p:spPr>
            <a:xfrm>
              <a:off x="3853445" y="3403802"/>
              <a:ext cx="429316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3200" b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1 </a:t>
              </a:r>
              <a:r>
                <a:rPr lang="en-US" altLang="zh-CN" sz="32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(6×1)</a:t>
              </a:r>
              <a:r>
                <a:rPr lang="zh-CN" altLang="en-US" sz="3200" b="1" dirty="0">
                  <a:solidFill>
                    <a:srgbClr val="5DB8F6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            </a:t>
              </a:r>
              <a:r>
                <a:rPr lang="en-US" altLang="zh-CN" sz="3200" b="1" dirty="0">
                  <a:solidFill>
                    <a:schemeClr val="accent4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P</a:t>
              </a:r>
              <a:r>
                <a:rPr lang="en-US" altLang="zh-CN" sz="3200" b="1" baseline="-25000" dirty="0">
                  <a:solidFill>
                    <a:schemeClr val="accent4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1 </a:t>
              </a:r>
              <a:r>
                <a:rPr lang="en-US" altLang="zh-CN" sz="3200" b="1" dirty="0">
                  <a:solidFill>
                    <a:schemeClr val="accent4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(3×1)</a:t>
              </a:r>
              <a:endParaRPr lang="zh-CN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549487C-01DE-444E-80C4-FDDC24286D89}"/>
                </a:ext>
              </a:extLst>
            </p:cNvPr>
            <p:cNvSpPr/>
            <p:nvPr/>
          </p:nvSpPr>
          <p:spPr>
            <a:xfrm>
              <a:off x="1556171" y="5441212"/>
              <a:ext cx="173797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3200" b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1 </a:t>
              </a:r>
              <a:r>
                <a:rPr lang="en-US" altLang="zh-CN" sz="32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(6×1)</a:t>
              </a:r>
              <a:r>
                <a:rPr lang="zh-CN" altLang="en-US" sz="3200" b="1" dirty="0">
                  <a:solidFill>
                    <a:srgbClr val="5DB8F6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 </a:t>
              </a:r>
              <a:endParaRPr lang="zh-CN" altLang="en-US" dirty="0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0FC5FFBF-B5D5-41DE-9FE8-CC9DF8EBDDA6}"/>
                </a:ext>
              </a:extLst>
            </p:cNvPr>
            <p:cNvSpPr/>
            <p:nvPr/>
          </p:nvSpPr>
          <p:spPr>
            <a:xfrm>
              <a:off x="1525181" y="7944479"/>
              <a:ext cx="161133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C000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P</a:t>
              </a:r>
              <a:r>
                <a:rPr lang="en-US" altLang="zh-CN" sz="3200" b="1" baseline="-25000" dirty="0">
                  <a:solidFill>
                    <a:srgbClr val="FFC000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1 </a:t>
              </a:r>
              <a:r>
                <a:rPr lang="en-US" altLang="zh-CN" sz="3200" b="1" dirty="0">
                  <a:solidFill>
                    <a:srgbClr val="FFC000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(3×1)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68BD0BC-FFD0-48E2-91E8-EB33E9D033C8}"/>
                  </a:ext>
                </a:extLst>
              </p:cNvPr>
              <p:cNvSpPr/>
              <p:nvPr/>
            </p:nvSpPr>
            <p:spPr>
              <a:xfrm>
                <a:off x="1544965" y="1694731"/>
                <a:ext cx="12531059" cy="1330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b="0" i="1" smtClean="0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3600" b="0" i="1" smtClean="0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9×9</m:t>
                          </m:r>
                        </m:sup>
                      </m:sSup>
                      <m:r>
                        <a:rPr lang="en-US" altLang="zh-CN" sz="3600" b="0" i="1" smtClean="0">
                          <a:solidFill>
                            <a:prstClr val="white">
                              <a:lumMod val="95000"/>
                            </a:prst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6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zh-CN" sz="36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36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36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6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3600" b="0" i="1" smtClean="0">
                          <a:solidFill>
                            <a:prstClr val="white">
                              <a:lumMod val="95000"/>
                            </a:prst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prstClr val="white">
                                      <a:lumMod val="95000"/>
                                    </a:prst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36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i="1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altLang="zh-CN" sz="3600" i="1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CN" sz="36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altLang="zh-CN" sz="36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36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i="1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altLang="zh-CN" sz="3600" i="1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CN" sz="36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altLang="zh-CN" sz="36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36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i="1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CN" sz="36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altLang="zh-CN" sz="36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36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i="1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altLang="zh-CN" sz="3600" i="1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CN" sz="36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altLang="zh-CN" sz="36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3600" b="0" i="0" smtClean="0">
                          <a:solidFill>
                            <a:prstClr val="white">
                              <a:lumMod val="95000"/>
                            </a:prst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prstClr val="white">
                                      <a:lumMod val="95000"/>
                                    </a:prst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36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𝑇𝑇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6×6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3600" i="1" smtClean="0">
                                        <a:solidFill>
                                          <a:srgbClr val="F265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i="1">
                                            <a:solidFill>
                                              <a:srgbClr val="F2652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solidFill>
                                              <a:srgbClr val="F2652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altLang="zh-CN" sz="3600" i="1">
                                            <a:solidFill>
                                              <a:srgbClr val="F2652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en-US" altLang="zh-CN" sz="3600" b="0" i="1" smtClean="0">
                                            <a:solidFill>
                                              <a:srgbClr val="F2652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i="1">
                                        <a:solidFill>
                                          <a:srgbClr val="F265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6×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rgbClr val="F265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3600" i="1" smtClean="0">
                                        <a:solidFill>
                                          <a:srgbClr val="F265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i="1">
                                            <a:solidFill>
                                              <a:srgbClr val="F2652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solidFill>
                                              <a:srgbClr val="F2652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rgbClr val="F2652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altLang="zh-CN" sz="3600" i="1">
                                            <a:solidFill>
                                              <a:srgbClr val="F2652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rgbClr val="F265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rgbClr val="F265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×6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36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𝑃𝑃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prstClr val="white">
                      <a:lumMod val="95000"/>
                    </a:prst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68BD0BC-FFD0-48E2-91E8-EB33E9D03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965" y="1694731"/>
                <a:ext cx="12531059" cy="1330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D13EA56F-0C79-40C4-B27A-2A9563CB8190}"/>
              </a:ext>
            </a:extLst>
          </p:cNvPr>
          <p:cNvGrpSpPr/>
          <p:nvPr/>
        </p:nvGrpSpPr>
        <p:grpSpPr>
          <a:xfrm>
            <a:off x="8276255" y="3393652"/>
            <a:ext cx="1588897" cy="5816581"/>
            <a:chOff x="15152155" y="3999642"/>
            <a:chExt cx="1588897" cy="581658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F787B9C-E84D-4034-BC20-783ED2FC2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39886" y="4657223"/>
              <a:ext cx="584325" cy="5159000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23A8049-8662-4783-B1BF-FA93D15D4FCF}"/>
                </a:ext>
              </a:extLst>
            </p:cNvPr>
            <p:cNvSpPr/>
            <p:nvPr/>
          </p:nvSpPr>
          <p:spPr>
            <a:xfrm>
              <a:off x="15152155" y="3999642"/>
              <a:ext cx="158889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00B0F0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b (9×1)</a:t>
              </a:r>
              <a:r>
                <a:rPr lang="zh-CN" altLang="en-US" sz="3200" b="1" dirty="0">
                  <a:solidFill>
                    <a:srgbClr val="00B0F0"/>
                  </a:solidFill>
                  <a:latin typeface="Times New Roman" panose="02020603050405020304" pitchFamily="18" charset="0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 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823F013-68EE-4B71-A3CD-6E6389179F2C}"/>
                  </a:ext>
                </a:extLst>
              </p:cNvPr>
              <p:cNvSpPr/>
              <p:nvPr/>
            </p:nvSpPr>
            <p:spPr>
              <a:xfrm>
                <a:off x="10272034" y="4951278"/>
                <a:ext cx="6490430" cy="25975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i="1" smtClean="0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3600" b="0" i="1" smtClean="0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9×1</m:t>
                          </m:r>
                        </m:sup>
                      </m:sSup>
                      <m:r>
                        <a:rPr lang="en-US" altLang="zh-CN" sz="3600" b="0" i="1" smtClean="0">
                          <a:solidFill>
                            <a:prstClr val="white">
                              <a:lumMod val="95000"/>
                            </a:prst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i="1">
                          <a:solidFill>
                            <a:prstClr val="white">
                              <a:lumMod val="95000"/>
                            </a:prst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3600" i="1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zh-CN" sz="3600" i="1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3600" i="1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3600" i="1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3600" i="1">
                          <a:solidFill>
                            <a:prstClr val="white">
                              <a:lumMod val="95000"/>
                            </a:prst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3600" b="0" i="1" smtClean="0">
                          <a:solidFill>
                            <a:prstClr val="white">
                              <a:lumMod val="9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prstClr val="white">
                                      <a:lumMod val="9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prstClr val="white">
                                        <a:lumMod val="9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i="1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altLang="zh-CN" sz="3600" i="1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3600" i="1">
                                    <a:solidFill>
                                      <a:prstClr val="white">
                                        <a:lumMod val="9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prstClr val="white">
                                        <a:lumMod val="9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i="1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prstClr val="white">
                                                <a:lumMod val="9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altLang="zh-CN" sz="3600" i="1">
                                        <a:solidFill>
                                          <a:prstClr val="white">
                                            <a:lumMod val="9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3600" i="1">
                                    <a:solidFill>
                                      <a:prstClr val="white">
                                        <a:lumMod val="9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3600" b="0" i="1" dirty="0">
                  <a:solidFill>
                    <a:prstClr val="white">
                      <a:lumMod val="95000"/>
                    </a:prst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prstClr val="white">
                              <a:lumMod val="9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prstClr val="white">
                                  <a:lumMod val="9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prstClr val="white">
                                      <a:lumMod val="9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CN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6×1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36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36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CN" sz="36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3600" b="0" dirty="0">
                  <a:solidFill>
                    <a:prstClr val="white">
                      <a:lumMod val="95000"/>
                    </a:prstClr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823F013-68EE-4B71-A3CD-6E6389179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034" y="4951278"/>
                <a:ext cx="6490430" cy="25975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70E03582-92EF-4853-9CDE-FA52BF8EF1E4}"/>
              </a:ext>
            </a:extLst>
          </p:cNvPr>
          <p:cNvSpPr txBox="1"/>
          <p:nvPr/>
        </p:nvSpPr>
        <p:spPr>
          <a:xfrm>
            <a:off x="1544965" y="738517"/>
            <a:ext cx="4145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296EB"/>
                </a:solidFill>
                <a:latin typeface="Microsoft YaHei" charset="-122"/>
                <a:ea typeface="Microsoft YaHei" charset="-122"/>
              </a:rPr>
              <a:t>举例</a:t>
            </a:r>
            <a:r>
              <a:rPr lang="en-US" altLang="zh-CN" sz="3200" dirty="0">
                <a:solidFill>
                  <a:srgbClr val="0296EB"/>
                </a:solidFill>
                <a:latin typeface="Microsoft YaHei" charset="-122"/>
                <a:ea typeface="Microsoft YaHei" charset="-122"/>
              </a:rPr>
              <a:t>1</a:t>
            </a:r>
            <a:r>
              <a:rPr lang="zh-CN" altLang="en-US" sz="3200" dirty="0">
                <a:solidFill>
                  <a:srgbClr val="0296EB"/>
                </a:solidFill>
                <a:latin typeface="Microsoft YaHei" charset="-122"/>
                <a:ea typeface="Microsoft YaHei" charset="-122"/>
              </a:rPr>
              <a:t>：</a:t>
            </a:r>
            <a:r>
              <a:rPr lang="en-US" altLang="zh-CN" sz="3200" dirty="0" err="1">
                <a:solidFill>
                  <a:srgbClr val="0296EB"/>
                </a:solidFill>
                <a:latin typeface="Microsoft YaHei" charset="-122"/>
                <a:ea typeface="Microsoft YaHei" charset="-122"/>
              </a:rPr>
              <a:t>Hession</a:t>
            </a:r>
            <a:endParaRPr lang="zh-CN" altLang="en-US" sz="3200" dirty="0">
              <a:solidFill>
                <a:srgbClr val="0296EB"/>
              </a:solidFill>
              <a:latin typeface="Microsoft YaHei" charset="-122"/>
              <a:ea typeface="Microsoft YaHei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B88F22B-4E35-432A-ACF2-8810A7F2986A}"/>
              </a:ext>
            </a:extLst>
          </p:cNvPr>
          <p:cNvCxnSpPr/>
          <p:nvPr/>
        </p:nvCxnSpPr>
        <p:spPr>
          <a:xfrm flipH="1">
            <a:off x="5005137" y="2360073"/>
            <a:ext cx="5727031" cy="3081139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380BC74-11F7-4010-8C30-A2A111C14A44}"/>
              </a:ext>
            </a:extLst>
          </p:cNvPr>
          <p:cNvCxnSpPr>
            <a:cxnSpLocks/>
          </p:cNvCxnSpPr>
          <p:nvPr/>
        </p:nvCxnSpPr>
        <p:spPr>
          <a:xfrm flipH="1">
            <a:off x="7395411" y="2360072"/>
            <a:ext cx="5265789" cy="308114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FFD70C4-6909-41A7-B4C5-9438D868C816}"/>
              </a:ext>
            </a:extLst>
          </p:cNvPr>
          <p:cNvCxnSpPr>
            <a:cxnSpLocks/>
          </p:cNvCxnSpPr>
          <p:nvPr/>
        </p:nvCxnSpPr>
        <p:spPr>
          <a:xfrm flipH="1">
            <a:off x="7395411" y="3025416"/>
            <a:ext cx="5340500" cy="521145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B775E10-B6CA-4181-BF08-D00E65C5096A}"/>
              </a:ext>
            </a:extLst>
          </p:cNvPr>
          <p:cNvCxnSpPr>
            <a:cxnSpLocks/>
          </p:cNvCxnSpPr>
          <p:nvPr/>
        </p:nvCxnSpPr>
        <p:spPr>
          <a:xfrm flipH="1" flipV="1">
            <a:off x="9144001" y="5819599"/>
            <a:ext cx="4066505" cy="695724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D4234F2-7386-45BD-9215-240D0BABACC3}"/>
              </a:ext>
            </a:extLst>
          </p:cNvPr>
          <p:cNvCxnSpPr>
            <a:cxnSpLocks/>
          </p:cNvCxnSpPr>
          <p:nvPr/>
        </p:nvCxnSpPr>
        <p:spPr>
          <a:xfrm flipH="1">
            <a:off x="9052890" y="7325723"/>
            <a:ext cx="4157616" cy="911143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89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F77A7F-92BE-4106-87A5-44918CC0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636C-583A-4F70-B9FE-02EFBE7120B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915F0C-BA13-4F4B-8D24-CCECF5AFA31F}"/>
              </a:ext>
            </a:extLst>
          </p:cNvPr>
          <p:cNvSpPr txBox="1"/>
          <p:nvPr/>
        </p:nvSpPr>
        <p:spPr>
          <a:xfrm>
            <a:off x="1544965" y="738517"/>
            <a:ext cx="4145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296EB"/>
                </a:solidFill>
                <a:latin typeface="Microsoft YaHei" charset="-122"/>
                <a:ea typeface="Microsoft YaHei" charset="-122"/>
              </a:rPr>
              <a:t>举例</a:t>
            </a:r>
            <a:r>
              <a:rPr lang="en-US" altLang="zh-CN" sz="3200" dirty="0">
                <a:solidFill>
                  <a:srgbClr val="0296EB"/>
                </a:solidFill>
                <a:latin typeface="Microsoft YaHei" charset="-122"/>
                <a:ea typeface="Microsoft YaHei" charset="-122"/>
              </a:rPr>
              <a:t>2</a:t>
            </a:r>
            <a:r>
              <a:rPr lang="zh-CN" altLang="en-US" sz="3200" dirty="0">
                <a:solidFill>
                  <a:srgbClr val="0296EB"/>
                </a:solidFill>
                <a:latin typeface="Microsoft YaHei" charset="-122"/>
                <a:ea typeface="Microsoft YaHei" charset="-122"/>
              </a:rPr>
              <a:t>：多次观测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8FE223D-C53F-46B0-84D9-8600143D02B6}"/>
              </a:ext>
            </a:extLst>
          </p:cNvPr>
          <p:cNvSpPr txBox="1"/>
          <p:nvPr/>
        </p:nvSpPr>
        <p:spPr>
          <a:xfrm>
            <a:off x="1217300" y="1708905"/>
            <a:ext cx="10196371" cy="222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B0F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3200" b="1" dirty="0">
                <a:solidFill>
                  <a:srgbClr val="00B0F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误差项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3200" b="1" i="1" dirty="0">
                <a:solidFill>
                  <a:srgbClr val="F26522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3200" b="1" i="1" baseline="-25000" dirty="0">
                <a:solidFill>
                  <a:srgbClr val="F26522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3200" b="1" i="1" dirty="0">
                <a:solidFill>
                  <a:srgbClr val="F26522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i="1" dirty="0">
                <a:solidFill>
                  <a:srgbClr val="F26522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e</a:t>
            </a:r>
            <a:r>
              <a:rPr lang="en-US" altLang="zh-CN" sz="3200" b="1" i="1" baseline="-25000" dirty="0">
                <a:solidFill>
                  <a:srgbClr val="F26522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 i="1" dirty="0">
                <a:solidFill>
                  <a:srgbClr val="F26522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i="1" dirty="0">
                <a:solidFill>
                  <a:srgbClr val="F26522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e</a:t>
            </a:r>
            <a:r>
              <a:rPr lang="en-US" altLang="zh-CN" sz="3200" b="1" i="1" baseline="-25000" dirty="0">
                <a:solidFill>
                  <a:srgbClr val="F26522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3200" b="1" i="1" dirty="0">
                <a:solidFill>
                  <a:srgbClr val="F26522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i="1" dirty="0">
                <a:solidFill>
                  <a:srgbClr val="F26522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e</a:t>
            </a:r>
            <a:r>
              <a:rPr lang="en-US" altLang="zh-CN" sz="3200" b="1" i="1" baseline="-25000" dirty="0">
                <a:solidFill>
                  <a:srgbClr val="F26522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4</a:t>
            </a:r>
            <a:endParaRPr lang="en-US" altLang="zh-CN" sz="3200" b="1" dirty="0">
              <a:solidFill>
                <a:srgbClr val="F26522"/>
              </a:solidFill>
              <a:latin typeface="Times New Roman" panose="02020603050405020304" pitchFamily="18" charset="0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B0F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3200" b="1" dirty="0">
                <a:solidFill>
                  <a:srgbClr val="00B0F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优化变量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3200" b="1" dirty="0">
                <a:solidFill>
                  <a:srgbClr val="00B05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3200" b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solidFill>
                  <a:srgbClr val="00B05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T</a:t>
            </a:r>
            <a:r>
              <a:rPr lang="en-US" altLang="zh-CN" sz="3200" b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、 </a:t>
            </a:r>
            <a:r>
              <a:rPr lang="en-US" altLang="zh-CN" sz="3200" b="1" dirty="0">
                <a:solidFill>
                  <a:srgbClr val="00B05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3200" b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、 </a:t>
            </a:r>
            <a:r>
              <a:rPr lang="en-US" altLang="zh-CN" sz="3200" b="1" dirty="0">
                <a:solidFill>
                  <a:srgbClr val="00B05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3200" b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、 </a:t>
            </a:r>
            <a:r>
              <a:rPr lang="en-US" altLang="zh-CN" sz="3200" b="1" dirty="0">
                <a:solidFill>
                  <a:schemeClr val="accent4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3200" b="1" baseline="-25000" dirty="0">
                <a:solidFill>
                  <a:schemeClr val="accent4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solidFill>
                  <a:schemeClr val="accent4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3200" b="1" baseline="-25000" dirty="0">
                <a:solidFill>
                  <a:schemeClr val="accent4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2</a:t>
            </a:r>
            <a:endParaRPr lang="en-US" altLang="zh-CN" sz="3200" b="1" dirty="0">
              <a:solidFill>
                <a:schemeClr val="accent4"/>
              </a:solidFill>
              <a:latin typeface="Times New Roman" panose="02020603050405020304" pitchFamily="18" charset="0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B0F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3200" b="1" dirty="0">
                <a:solidFill>
                  <a:srgbClr val="00B0F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协方差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P 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为像素误差 </a:t>
            </a:r>
            <a:r>
              <a:rPr lang="en-US" altLang="zh-CN" sz="3200" b="1" dirty="0">
                <a:solidFill>
                  <a:srgbClr val="5DB8F6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(2×2)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D34D98F-1AAC-467B-AFE8-E294E591553C}"/>
              </a:ext>
            </a:extLst>
          </p:cNvPr>
          <p:cNvSpPr txBox="1"/>
          <p:nvPr/>
        </p:nvSpPr>
        <p:spPr>
          <a:xfrm>
            <a:off x="1944954" y="4462939"/>
            <a:ext cx="3369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Microsoft YaHei" charset="-122"/>
                <a:ea typeface="Microsoft YaHei" charset="-122"/>
              </a:rPr>
              <a:t>Jacobian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Microsoft YaHei" charset="-122"/>
              <a:ea typeface="Microsoft YaHei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2F40ED7-7790-4CFE-8EDF-2DC63F67105E}"/>
              </a:ext>
            </a:extLst>
          </p:cNvPr>
          <p:cNvGrpSpPr/>
          <p:nvPr/>
        </p:nvGrpSpPr>
        <p:grpSpPr>
          <a:xfrm>
            <a:off x="10359975" y="704684"/>
            <a:ext cx="6316910" cy="3467095"/>
            <a:chOff x="10359975" y="704684"/>
            <a:chExt cx="6316910" cy="3467095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4B1DD8B6-7DC8-48F9-96FF-75D2076BA46C}"/>
                </a:ext>
              </a:extLst>
            </p:cNvPr>
            <p:cNvGrpSpPr/>
            <p:nvPr/>
          </p:nvGrpSpPr>
          <p:grpSpPr>
            <a:xfrm rot="2181230">
              <a:off x="10807573" y="2911687"/>
              <a:ext cx="406488" cy="506630"/>
              <a:chOff x="13453639" y="4286250"/>
              <a:chExt cx="647700" cy="807268"/>
            </a:xfrm>
          </p:grpSpPr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A32913EC-3C8E-413D-A375-0F5DD0B43A79}"/>
                  </a:ext>
                </a:extLst>
              </p:cNvPr>
              <p:cNvSpPr/>
              <p:nvPr/>
            </p:nvSpPr>
            <p:spPr>
              <a:xfrm rot="10800000">
                <a:off x="13453639" y="4286250"/>
                <a:ext cx="647700" cy="774700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ABDE9CD-1FFD-47D5-95FF-4D5C478931DC}"/>
                  </a:ext>
                </a:extLst>
              </p:cNvPr>
              <p:cNvSpPr/>
              <p:nvPr/>
            </p:nvSpPr>
            <p:spPr>
              <a:xfrm>
                <a:off x="13607880" y="4673600"/>
                <a:ext cx="305258" cy="419918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/>
              </a:p>
            </p:txBody>
          </p:sp>
        </p:grpSp>
        <p:sp>
          <p:nvSpPr>
            <p:cNvPr id="24" name="五角星 80">
              <a:extLst>
                <a:ext uri="{FF2B5EF4-FFF2-40B4-BE49-F238E27FC236}">
                  <a16:creationId xmlns:a16="http://schemas.microsoft.com/office/drawing/2014/main" id="{70EDBC65-9F7B-4703-A08F-499DF1E0E677}"/>
                </a:ext>
              </a:extLst>
            </p:cNvPr>
            <p:cNvSpPr/>
            <p:nvPr/>
          </p:nvSpPr>
          <p:spPr>
            <a:xfrm>
              <a:off x="11808189" y="1333250"/>
              <a:ext cx="512661" cy="51266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27894C0F-3CA1-4971-98B7-44E3D01B8D02}"/>
                </a:ext>
              </a:extLst>
            </p:cNvPr>
            <p:cNvCxnSpPr>
              <a:stCxn id="32" idx="3"/>
              <a:endCxn id="24" idx="2"/>
            </p:cNvCxnSpPr>
            <p:nvPr/>
          </p:nvCxnSpPr>
          <p:spPr>
            <a:xfrm flipV="1">
              <a:off x="11160974" y="1845910"/>
              <a:ext cx="745125" cy="111508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A996D01-C3B6-49EB-A065-37A5EB6782BB}"/>
                </a:ext>
              </a:extLst>
            </p:cNvPr>
            <p:cNvSpPr txBox="1"/>
            <p:nvPr/>
          </p:nvSpPr>
          <p:spPr>
            <a:xfrm>
              <a:off x="10359975" y="3574138"/>
              <a:ext cx="1073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800" baseline="-25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B011A34-9CE4-460A-9A02-8391E9A5797D}"/>
                </a:ext>
              </a:extLst>
            </p:cNvPr>
            <p:cNvSpPr txBox="1"/>
            <p:nvPr/>
          </p:nvSpPr>
          <p:spPr>
            <a:xfrm>
              <a:off x="11790306" y="704684"/>
              <a:ext cx="5532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en-US" altLang="zh-CN" sz="2800" baseline="-25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B022BEA-4FA8-4EC1-8B23-ACCB1B03ABB8}"/>
                </a:ext>
              </a:extLst>
            </p:cNvPr>
            <p:cNvSpPr txBox="1"/>
            <p:nvPr/>
          </p:nvSpPr>
          <p:spPr>
            <a:xfrm>
              <a:off x="10716272" y="1922473"/>
              <a:ext cx="1048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sz="2800" i="1" baseline="-25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i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D4C679F-D7A6-48B4-AB2B-208BE93F3B7B}"/>
                </a:ext>
              </a:extLst>
            </p:cNvPr>
            <p:cNvGrpSpPr/>
            <p:nvPr/>
          </p:nvGrpSpPr>
          <p:grpSpPr>
            <a:xfrm rot="20480555">
              <a:off x="12435761" y="3032165"/>
              <a:ext cx="406488" cy="506630"/>
              <a:chOff x="13453639" y="4286250"/>
              <a:chExt cx="647700" cy="807268"/>
            </a:xfrm>
          </p:grpSpPr>
          <p:sp>
            <p:nvSpPr>
              <p:cNvPr id="28" name="等腰三角形 27">
                <a:extLst>
                  <a:ext uri="{FF2B5EF4-FFF2-40B4-BE49-F238E27FC236}">
                    <a16:creationId xmlns:a16="http://schemas.microsoft.com/office/drawing/2014/main" id="{8821EB8F-7D72-451E-AA87-7F0E5000DBBD}"/>
                  </a:ext>
                </a:extLst>
              </p:cNvPr>
              <p:cNvSpPr/>
              <p:nvPr/>
            </p:nvSpPr>
            <p:spPr>
              <a:xfrm rot="10800000">
                <a:off x="13453639" y="4286250"/>
                <a:ext cx="647700" cy="774700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19DAB905-09D2-4DAF-B54A-912A958BF183}"/>
                  </a:ext>
                </a:extLst>
              </p:cNvPr>
              <p:cNvSpPr/>
              <p:nvPr/>
            </p:nvSpPr>
            <p:spPr>
              <a:xfrm>
                <a:off x="13607880" y="4673600"/>
                <a:ext cx="305258" cy="419918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/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261EE8D-EB8E-47B1-8889-D9962486CD9D}"/>
                </a:ext>
              </a:extLst>
            </p:cNvPr>
            <p:cNvSpPr txBox="1"/>
            <p:nvPr/>
          </p:nvSpPr>
          <p:spPr>
            <a:xfrm>
              <a:off x="12122037" y="3648559"/>
              <a:ext cx="1073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800" baseline="-25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五角星 80">
              <a:extLst>
                <a:ext uri="{FF2B5EF4-FFF2-40B4-BE49-F238E27FC236}">
                  <a16:creationId xmlns:a16="http://schemas.microsoft.com/office/drawing/2014/main" id="{3EE5BF5A-53B3-4C57-8482-336740F32055}"/>
                </a:ext>
              </a:extLst>
            </p:cNvPr>
            <p:cNvSpPr/>
            <p:nvPr/>
          </p:nvSpPr>
          <p:spPr>
            <a:xfrm>
              <a:off x="13324168" y="1437524"/>
              <a:ext cx="512661" cy="51266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9302F7A-3B27-43E8-8E18-2BD1035AC005}"/>
                </a:ext>
              </a:extLst>
            </p:cNvPr>
            <p:cNvSpPr txBox="1"/>
            <p:nvPr/>
          </p:nvSpPr>
          <p:spPr>
            <a:xfrm>
              <a:off x="13329709" y="739143"/>
              <a:ext cx="5532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en-US" altLang="zh-CN" sz="2800" baseline="-25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C05D7163-973A-4A01-AF51-CFD2B81FAE26}"/>
                </a:ext>
              </a:extLst>
            </p:cNvPr>
            <p:cNvGrpSpPr/>
            <p:nvPr/>
          </p:nvGrpSpPr>
          <p:grpSpPr>
            <a:xfrm rot="20414563">
              <a:off x="14080077" y="3024145"/>
              <a:ext cx="406488" cy="506630"/>
              <a:chOff x="13453639" y="4286250"/>
              <a:chExt cx="647700" cy="807268"/>
            </a:xfrm>
          </p:grpSpPr>
          <p:sp>
            <p:nvSpPr>
              <p:cNvPr id="37" name="等腰三角形 36">
                <a:extLst>
                  <a:ext uri="{FF2B5EF4-FFF2-40B4-BE49-F238E27FC236}">
                    <a16:creationId xmlns:a16="http://schemas.microsoft.com/office/drawing/2014/main" id="{221976AA-3603-413E-B92B-4A4548D3105E}"/>
                  </a:ext>
                </a:extLst>
              </p:cNvPr>
              <p:cNvSpPr/>
              <p:nvPr/>
            </p:nvSpPr>
            <p:spPr>
              <a:xfrm rot="10800000">
                <a:off x="13453639" y="4286250"/>
                <a:ext cx="647700" cy="774700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3BEC86B6-A7D8-42BD-ABE8-EA69CA3650A5}"/>
                  </a:ext>
                </a:extLst>
              </p:cNvPr>
              <p:cNvSpPr/>
              <p:nvPr/>
            </p:nvSpPr>
            <p:spPr>
              <a:xfrm>
                <a:off x="13607880" y="4673600"/>
                <a:ext cx="305258" cy="419918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/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3655C5C-3761-4486-86B7-4483C9ECE8F1}"/>
                </a:ext>
              </a:extLst>
            </p:cNvPr>
            <p:cNvSpPr txBox="1"/>
            <p:nvPr/>
          </p:nvSpPr>
          <p:spPr>
            <a:xfrm>
              <a:off x="14006983" y="3640539"/>
              <a:ext cx="1073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800" baseline="-25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EC0A35B8-D395-43DE-9F1E-42B3B45CBA37}"/>
                </a:ext>
              </a:extLst>
            </p:cNvPr>
            <p:cNvGrpSpPr/>
            <p:nvPr/>
          </p:nvGrpSpPr>
          <p:grpSpPr>
            <a:xfrm rot="20970906">
              <a:off x="15676269" y="2984041"/>
              <a:ext cx="406488" cy="506630"/>
              <a:chOff x="13453639" y="4286250"/>
              <a:chExt cx="647700" cy="807268"/>
            </a:xfrm>
          </p:grpSpPr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76C9C416-A547-4B3E-AEB8-E6464E45E9DD}"/>
                  </a:ext>
                </a:extLst>
              </p:cNvPr>
              <p:cNvSpPr/>
              <p:nvPr/>
            </p:nvSpPr>
            <p:spPr>
              <a:xfrm rot="10800000">
                <a:off x="13453639" y="4286250"/>
                <a:ext cx="647700" cy="774700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0F78AAFE-945B-4902-AC55-1943D471F99B}"/>
                  </a:ext>
                </a:extLst>
              </p:cNvPr>
              <p:cNvSpPr/>
              <p:nvPr/>
            </p:nvSpPr>
            <p:spPr>
              <a:xfrm>
                <a:off x="13607880" y="4673600"/>
                <a:ext cx="305258" cy="419918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/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C6A1969-C9CB-46AA-889F-7D12702E5D1C}"/>
                </a:ext>
              </a:extLst>
            </p:cNvPr>
            <p:cNvSpPr txBox="1"/>
            <p:nvPr/>
          </p:nvSpPr>
          <p:spPr>
            <a:xfrm>
              <a:off x="15603175" y="3600435"/>
              <a:ext cx="1073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800" baseline="-25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177F389E-0A59-4081-83FA-120159821916}"/>
                </a:ext>
              </a:extLst>
            </p:cNvPr>
            <p:cNvCxnSpPr>
              <a:cxnSpLocks/>
              <a:stCxn id="28" idx="3"/>
              <a:endCxn id="24" idx="3"/>
            </p:cNvCxnSpPr>
            <p:nvPr/>
          </p:nvCxnSpPr>
          <p:spPr>
            <a:xfrm flipH="1" flipV="1">
              <a:off x="12222940" y="1845910"/>
              <a:ext cx="335028" cy="1199567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92190ADD-4AC6-4D46-9E43-14A07A9204DD}"/>
                </a:ext>
              </a:extLst>
            </p:cNvPr>
            <p:cNvCxnSpPr>
              <a:cxnSpLocks/>
              <a:stCxn id="37" idx="3"/>
              <a:endCxn id="34" idx="3"/>
            </p:cNvCxnSpPr>
            <p:nvPr/>
          </p:nvCxnSpPr>
          <p:spPr>
            <a:xfrm flipH="1" flipV="1">
              <a:off x="13738919" y="1950184"/>
              <a:ext cx="458772" cy="1088873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222D2F11-940C-4CFD-B88E-1993AC162119}"/>
                </a:ext>
              </a:extLst>
            </p:cNvPr>
            <p:cNvCxnSpPr>
              <a:cxnSpLocks/>
              <a:stCxn id="41" idx="3"/>
              <a:endCxn id="34" idx="3"/>
            </p:cNvCxnSpPr>
            <p:nvPr/>
          </p:nvCxnSpPr>
          <p:spPr>
            <a:xfrm flipH="1" flipV="1">
              <a:off x="13738919" y="1950184"/>
              <a:ext cx="2094496" cy="1038087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0D090E9-8DCF-4AF0-9624-30296A1A516B}"/>
                </a:ext>
              </a:extLst>
            </p:cNvPr>
            <p:cNvSpPr txBox="1"/>
            <p:nvPr/>
          </p:nvSpPr>
          <p:spPr>
            <a:xfrm>
              <a:off x="12134583" y="2048997"/>
              <a:ext cx="1048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sz="2800" i="1" baseline="-25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i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698D289-FFFC-487F-8E11-CD98F0E84F31}"/>
                </a:ext>
              </a:extLst>
            </p:cNvPr>
            <p:cNvSpPr txBox="1"/>
            <p:nvPr/>
          </p:nvSpPr>
          <p:spPr>
            <a:xfrm>
              <a:off x="13082458" y="2303445"/>
              <a:ext cx="1048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sz="2800" i="1" baseline="-25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i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1B43D79-71FF-4FA9-93E8-6E6F212FF11B}"/>
                </a:ext>
              </a:extLst>
            </p:cNvPr>
            <p:cNvSpPr txBox="1"/>
            <p:nvPr/>
          </p:nvSpPr>
          <p:spPr>
            <a:xfrm>
              <a:off x="14553321" y="1899398"/>
              <a:ext cx="1048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sz="2800" i="1" baseline="-25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i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02FC58A8-98EB-40A5-86CD-7A55801C9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51" y="5144294"/>
            <a:ext cx="5366958" cy="24390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591F83E-5F1A-494B-8F6B-D243C1BFF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93" y="4710506"/>
            <a:ext cx="5366958" cy="5354788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DC13F95F-F368-4E38-881B-33D0E5359F29}"/>
              </a:ext>
            </a:extLst>
          </p:cNvPr>
          <p:cNvSpPr txBox="1"/>
          <p:nvPr/>
        </p:nvSpPr>
        <p:spPr>
          <a:xfrm>
            <a:off x="13002100" y="7025908"/>
            <a:ext cx="3369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>
                    <a:lumMod val="85000"/>
                  </a:schemeClr>
                </a:solidFill>
                <a:latin typeface="Microsoft YaHei" charset="-122"/>
                <a:ea typeface="Microsoft YaHei" charset="-122"/>
              </a:rPr>
              <a:t>Hession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Microsoft YaHei" charset="-122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7959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643F2F-20E1-1447-B8AB-8E8A59A4B9E8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1170871" y="4770369"/>
            <a:ext cx="4827967" cy="4865583"/>
            <a:chOff x="8702600" y="1607383"/>
            <a:chExt cx="5118621" cy="515849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/>
            <a:srcRect r="150"/>
            <a:stretch/>
          </p:blipFill>
          <p:spPr>
            <a:xfrm>
              <a:off x="8702600" y="1607383"/>
              <a:ext cx="5007279" cy="4243811"/>
            </a:xfrm>
            <a:prstGeom prst="rect">
              <a:avLst/>
            </a:prstGeom>
          </p:spPr>
        </p:pic>
        <p:sp>
          <p:nvSpPr>
            <p:cNvPr id="10" name="左大括号 9"/>
            <p:cNvSpPr/>
            <p:nvPr/>
          </p:nvSpPr>
          <p:spPr>
            <a:xfrm rot="16200000">
              <a:off x="10785400" y="3802729"/>
              <a:ext cx="400128" cy="4565728"/>
            </a:xfrm>
            <a:prstGeom prst="leftBrace">
              <a:avLst>
                <a:gd name="adj1" fmla="val 43247"/>
                <a:gd name="adj2" fmla="val 4668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标题 6"/>
            <p:cNvSpPr txBox="1">
              <a:spLocks/>
            </p:cNvSpPr>
            <p:nvPr/>
          </p:nvSpPr>
          <p:spPr>
            <a:xfrm>
              <a:off x="10623522" y="6377844"/>
              <a:ext cx="3197699" cy="3880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3716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800" kern="1200">
                  <a:solidFill>
                    <a:srgbClr val="0296EB"/>
                  </a:solidFill>
                  <a:latin typeface="Microsoft YaHei" charset="-122"/>
                  <a:ea typeface="Microsoft YaHei" charset="-122"/>
                  <a:cs typeface="Microsoft YaHei" charset="-122"/>
                </a:defRPr>
              </a:lvl1pPr>
            </a:lstStyle>
            <a:p>
              <a:r>
                <a:rPr lang="en-US" altLang="zh-CN" sz="2400" dirty="0"/>
                <a:t>H    </a:t>
              </a:r>
              <a:r>
                <a:rPr lang="zh-CN" altLang="en-US" sz="2400" dirty="0"/>
                <a:t>*</a:t>
              </a:r>
              <a:r>
                <a:rPr lang="en-US" altLang="zh-CN" sz="2400" dirty="0"/>
                <a:t>     δx    =    b</a:t>
              </a:r>
              <a:endParaRPr lang="zh-CN" altLang="en-US" sz="2400" dirty="0"/>
            </a:p>
          </p:txBody>
        </p:sp>
        <p:sp>
          <p:nvSpPr>
            <p:cNvPr id="12" name="左大括号 11"/>
            <p:cNvSpPr/>
            <p:nvPr/>
          </p:nvSpPr>
          <p:spPr>
            <a:xfrm rot="16200000">
              <a:off x="13335227" y="5823522"/>
              <a:ext cx="319836" cy="444502"/>
            </a:xfrm>
            <a:prstGeom prst="leftBrace">
              <a:avLst>
                <a:gd name="adj1" fmla="val 13234"/>
                <a:gd name="adj2" fmla="val 4668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画布 152"/>
          <p:cNvGrpSpPr/>
          <p:nvPr/>
        </p:nvGrpSpPr>
        <p:grpSpPr>
          <a:xfrm>
            <a:off x="2674194" y="2568778"/>
            <a:ext cx="6527789" cy="4015565"/>
            <a:chOff x="0" y="0"/>
            <a:chExt cx="3142229" cy="1932940"/>
          </a:xfrm>
        </p:grpSpPr>
        <p:sp>
          <p:nvSpPr>
            <p:cNvPr id="14" name="矩形 13"/>
            <p:cNvSpPr/>
            <p:nvPr/>
          </p:nvSpPr>
          <p:spPr>
            <a:xfrm>
              <a:off x="0" y="0"/>
              <a:ext cx="3141980" cy="1932940"/>
            </a:xfrm>
            <a:prstGeom prst="rect">
              <a:avLst/>
            </a:prstGeom>
          </p:spPr>
        </p:sp>
        <p:sp>
          <p:nvSpPr>
            <p:cNvPr id="15" name="椭圆 14"/>
            <p:cNvSpPr/>
            <p:nvPr/>
          </p:nvSpPr>
          <p:spPr>
            <a:xfrm>
              <a:off x="269359" y="353856"/>
              <a:ext cx="125260" cy="12526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196763" y="353847"/>
              <a:ext cx="125095" cy="12509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123672" y="353568"/>
              <a:ext cx="125095" cy="12509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8" name="五角星 17"/>
            <p:cNvSpPr/>
            <p:nvPr/>
          </p:nvSpPr>
          <p:spPr>
            <a:xfrm>
              <a:off x="187939" y="1320439"/>
              <a:ext cx="225468" cy="225468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9" name="五角星 18"/>
            <p:cNvSpPr/>
            <p:nvPr/>
          </p:nvSpPr>
          <p:spPr>
            <a:xfrm>
              <a:off x="1073816" y="1320439"/>
              <a:ext cx="225425" cy="2254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20" name="五角星 19"/>
            <p:cNvSpPr/>
            <p:nvPr/>
          </p:nvSpPr>
          <p:spPr>
            <a:xfrm>
              <a:off x="1915470" y="1320439"/>
              <a:ext cx="225425" cy="2254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21" name="五角星 20"/>
            <p:cNvSpPr/>
            <p:nvPr/>
          </p:nvSpPr>
          <p:spPr>
            <a:xfrm>
              <a:off x="2744527" y="1320161"/>
              <a:ext cx="225425" cy="2254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46"/>
                <p:cNvSpPr txBox="1"/>
                <p:nvPr/>
              </p:nvSpPr>
              <p:spPr>
                <a:xfrm>
                  <a:off x="148780" y="22085"/>
                  <a:ext cx="350727" cy="37935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52400" marR="152400"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32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2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sz="3200" kern="10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文本框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80" y="22085"/>
                  <a:ext cx="350727" cy="37935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1"/>
                <p:cNvSpPr txBox="1"/>
                <p:nvPr/>
              </p:nvSpPr>
              <p:spPr>
                <a:xfrm>
                  <a:off x="1000504" y="13278"/>
                  <a:ext cx="532130" cy="40068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52400" marR="152400"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32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sz="32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3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504" y="13278"/>
                  <a:ext cx="532130" cy="40068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1"/>
                <p:cNvSpPr txBox="1"/>
                <p:nvPr/>
              </p:nvSpPr>
              <p:spPr>
                <a:xfrm>
                  <a:off x="1921167" y="752"/>
                  <a:ext cx="532130" cy="40068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52400" marR="152400" algn="ctr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32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sz="32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4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167" y="752"/>
                  <a:ext cx="532130" cy="40068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1"/>
                <p:cNvSpPr txBox="1"/>
                <p:nvPr/>
              </p:nvSpPr>
              <p:spPr>
                <a:xfrm>
                  <a:off x="35999" y="1497613"/>
                  <a:ext cx="532130" cy="40068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52400" marR="152400"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32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sz="32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5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99" y="1497613"/>
                  <a:ext cx="532130" cy="40068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1"/>
                <p:cNvSpPr txBox="1"/>
                <p:nvPr/>
              </p:nvSpPr>
              <p:spPr>
                <a:xfrm>
                  <a:off x="937873" y="1497992"/>
                  <a:ext cx="532130" cy="40005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52400" marR="152400"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32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sz="32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6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873" y="1497992"/>
                  <a:ext cx="532130" cy="4000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1"/>
                <p:cNvSpPr txBox="1"/>
                <p:nvPr/>
              </p:nvSpPr>
              <p:spPr>
                <a:xfrm>
                  <a:off x="1795680" y="1478824"/>
                  <a:ext cx="532130" cy="40005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52400" marR="152400"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32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sz="32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7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680" y="1478824"/>
                  <a:ext cx="532130" cy="4000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1"/>
                <p:cNvSpPr txBox="1"/>
                <p:nvPr/>
              </p:nvSpPr>
              <p:spPr>
                <a:xfrm>
                  <a:off x="2610099" y="1478571"/>
                  <a:ext cx="532130" cy="40005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52400" marR="152400"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sz="32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sz="3200">
                    <a:solidFill>
                      <a:schemeClr val="bg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8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0099" y="1478571"/>
                  <a:ext cx="532130" cy="4000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63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接箭头连接符 28"/>
            <p:cNvCxnSpPr>
              <a:stCxn id="15" idx="6"/>
              <a:endCxn id="16" idx="2"/>
            </p:cNvCxnSpPr>
            <p:nvPr/>
          </p:nvCxnSpPr>
          <p:spPr>
            <a:xfrm flipV="1">
              <a:off x="394619" y="416294"/>
              <a:ext cx="802144" cy="91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16" idx="6"/>
              <a:endCxn id="17" idx="2"/>
            </p:cNvCxnSpPr>
            <p:nvPr/>
          </p:nvCxnSpPr>
          <p:spPr>
            <a:xfrm flipV="1">
              <a:off x="1321858" y="416015"/>
              <a:ext cx="801814" cy="279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1" name="文本框 157"/>
            <p:cNvSpPr txBox="1"/>
            <p:nvPr/>
          </p:nvSpPr>
          <p:spPr>
            <a:xfrm>
              <a:off x="306887" y="111552"/>
              <a:ext cx="943767" cy="49638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52400" marR="152400"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3200" i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rb</a:t>
              </a:r>
              <a:r>
                <a:rPr lang="en-US" sz="3200" i="1" kern="100" baseline="-25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01</a:t>
              </a:r>
              <a:endParaRPr lang="zh-CN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157"/>
            <p:cNvSpPr txBox="1"/>
            <p:nvPr/>
          </p:nvSpPr>
          <p:spPr>
            <a:xfrm>
              <a:off x="1257836" y="112006"/>
              <a:ext cx="845184" cy="49593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52400" marR="152400"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3200" i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rb</a:t>
              </a:r>
              <a:r>
                <a:rPr lang="en-US" sz="3200" i="1" baseline="-250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12</a:t>
              </a:r>
              <a:endParaRPr lang="zh-CN" sz="320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33" name="直接箭头连接符 32"/>
            <p:cNvCxnSpPr/>
            <p:nvPr/>
          </p:nvCxnSpPr>
          <p:spPr>
            <a:xfrm flipH="1">
              <a:off x="298997" y="471625"/>
              <a:ext cx="31115" cy="840740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H="1">
              <a:off x="1184822" y="470990"/>
              <a:ext cx="72390" cy="840740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1257847" y="470990"/>
              <a:ext cx="1597660" cy="840740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>
              <a:off x="330112" y="471625"/>
              <a:ext cx="854075" cy="840740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 flipH="1">
              <a:off x="2026197" y="470990"/>
              <a:ext cx="157480" cy="841375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1257847" y="470990"/>
              <a:ext cx="768350" cy="840740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H="1">
              <a:off x="298997" y="470990"/>
              <a:ext cx="958215" cy="840740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2184312" y="470990"/>
              <a:ext cx="670560" cy="840740"/>
            </a:xfrm>
            <a:prstGeom prst="straightConnector1">
              <a:avLst/>
            </a:prstGeom>
            <a:ln>
              <a:headEnd type="none" w="med" len="med"/>
              <a:tailEnd type="stealth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文本框 2"/>
            <p:cNvSpPr txBox="1"/>
            <p:nvPr/>
          </p:nvSpPr>
          <p:spPr>
            <a:xfrm>
              <a:off x="347768" y="357433"/>
              <a:ext cx="974090" cy="50101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55575" marR="155575"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3200" i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rv</a:t>
              </a:r>
              <a:r>
                <a:rPr lang="en-US" sz="3200" i="1" baseline="-25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10</a:t>
              </a:r>
              <a:endParaRPr lang="zh-CN" sz="32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2" name="文本框 2"/>
            <p:cNvSpPr txBox="1"/>
            <p:nvPr/>
          </p:nvSpPr>
          <p:spPr>
            <a:xfrm>
              <a:off x="904142" y="773170"/>
              <a:ext cx="914400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55575" marR="155575"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3200" i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rv</a:t>
              </a:r>
              <a:r>
                <a:rPr lang="en-US" sz="3200" i="1" baseline="-25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11</a:t>
              </a:r>
              <a:endParaRPr lang="zh-CN" sz="32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3" name="文本框 2"/>
            <p:cNvSpPr txBox="1"/>
            <p:nvPr/>
          </p:nvSpPr>
          <p:spPr>
            <a:xfrm>
              <a:off x="1569622" y="442970"/>
              <a:ext cx="839470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55575" marR="155575"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3200" i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rv</a:t>
              </a:r>
              <a:r>
                <a:rPr lang="en-US" sz="3200" i="1" baseline="-25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22</a:t>
              </a:r>
              <a:endParaRPr lang="zh-CN" sz="320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4" name="文本框 2"/>
            <p:cNvSpPr txBox="1"/>
            <p:nvPr/>
          </p:nvSpPr>
          <p:spPr>
            <a:xfrm>
              <a:off x="2278282" y="609975"/>
              <a:ext cx="75755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55575" marR="155575"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3200" i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rv</a:t>
              </a:r>
              <a:r>
                <a:rPr lang="en-US" sz="3200" i="1" baseline="-250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宋体" panose="02010600030101010101" pitchFamily="2" charset="-122"/>
                </a:rPr>
                <a:t>23</a:t>
              </a:r>
              <a:endParaRPr lang="zh-CN" sz="320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1170870" y="1267326"/>
            <a:ext cx="4665956" cy="3178982"/>
            <a:chOff x="8134730" y="2106235"/>
            <a:chExt cx="4665956" cy="3178982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34730" y="2106235"/>
              <a:ext cx="4665956" cy="2702076"/>
            </a:xfrm>
            <a:prstGeom prst="rect">
              <a:avLst/>
            </a:prstGeom>
          </p:spPr>
        </p:pic>
        <p:sp>
          <p:nvSpPr>
            <p:cNvPr id="47" name="标题 6"/>
            <p:cNvSpPr txBox="1">
              <a:spLocks/>
            </p:cNvSpPr>
            <p:nvPr/>
          </p:nvSpPr>
          <p:spPr>
            <a:xfrm>
              <a:off x="9770173" y="4897179"/>
              <a:ext cx="1947548" cy="3880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3716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800" kern="1200">
                  <a:solidFill>
                    <a:srgbClr val="0296EB"/>
                  </a:solidFill>
                  <a:latin typeface="Microsoft YaHei" charset="-122"/>
                  <a:ea typeface="Microsoft YaHei" charset="-122"/>
                  <a:cs typeface="Microsoft YaHei" charset="-122"/>
                </a:defRPr>
              </a:lvl1pPr>
            </a:lstStyle>
            <a:p>
              <a:r>
                <a:rPr lang="en-US" altLang="zh-CN" sz="2400" dirty="0"/>
                <a:t>Jacobian</a:t>
              </a:r>
              <a:endParaRPr lang="zh-CN" altLang="en-US" sz="24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0F623AF-BF43-4D93-9AF2-18750762219A}"/>
                  </a:ext>
                </a:extLst>
              </p:cNvPr>
              <p:cNvSpPr txBox="1"/>
              <p:nvPr/>
            </p:nvSpPr>
            <p:spPr>
              <a:xfrm>
                <a:off x="1591624" y="1743798"/>
                <a:ext cx="67841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3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36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sz="36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sz="36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a:rPr lang="en-US" altLang="zh-CN" sz="36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𝑣𝐵𝑎𝐵𝑔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0F623AF-BF43-4D93-9AF2-187507622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624" y="1743798"/>
                <a:ext cx="6784157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178876D5-CD89-455C-97BE-B03E9DC6B999}"/>
              </a:ext>
            </a:extLst>
          </p:cNvPr>
          <p:cNvSpPr txBox="1"/>
          <p:nvPr/>
        </p:nvSpPr>
        <p:spPr>
          <a:xfrm>
            <a:off x="1544965" y="738517"/>
            <a:ext cx="4145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296EB"/>
                </a:solidFill>
                <a:latin typeface="Microsoft YaHei" charset="-122"/>
                <a:ea typeface="Microsoft YaHei" charset="-122"/>
              </a:rPr>
              <a:t>举例</a:t>
            </a:r>
            <a:r>
              <a:rPr lang="en-US" altLang="zh-CN" sz="3200" dirty="0">
                <a:solidFill>
                  <a:srgbClr val="0296EB"/>
                </a:solidFill>
                <a:latin typeface="Microsoft YaHei" charset="-122"/>
                <a:ea typeface="Microsoft YaHei" charset="-122"/>
              </a:rPr>
              <a:t>3</a:t>
            </a:r>
            <a:r>
              <a:rPr lang="zh-CN" altLang="en-US" sz="3200" dirty="0">
                <a:solidFill>
                  <a:srgbClr val="0296EB"/>
                </a:solidFill>
                <a:latin typeface="Microsoft YaHei" charset="-122"/>
                <a:ea typeface="Microsoft YaHei" charset="-122"/>
              </a:rPr>
              <a:t>：逆深度</a:t>
            </a:r>
            <a:r>
              <a:rPr lang="en-US" altLang="zh-CN" sz="3200" dirty="0">
                <a:solidFill>
                  <a:srgbClr val="0296EB"/>
                </a:solidFill>
                <a:latin typeface="Microsoft YaHei" charset="-122"/>
                <a:ea typeface="Microsoft YaHei" charset="-122"/>
              </a:rPr>
              <a:t>+VIO</a:t>
            </a:r>
            <a:endParaRPr lang="zh-CN" altLang="en-US" sz="3200" dirty="0">
              <a:solidFill>
                <a:srgbClr val="0296EB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ED2CE7-4ED3-4139-AAB0-86BDCED09EE8}"/>
              </a:ext>
            </a:extLst>
          </p:cNvPr>
          <p:cNvSpPr/>
          <p:nvPr/>
        </p:nvSpPr>
        <p:spPr>
          <a:xfrm>
            <a:off x="659308" y="7463351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rgbClr val="00B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绿色小块同时受视觉和 </a:t>
            </a:r>
            <a:r>
              <a:rPr lang="en-US" altLang="zh-CN" sz="3200" dirty="0">
                <a:solidFill>
                  <a:srgbClr val="00B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IMU </a:t>
            </a:r>
            <a:r>
              <a:rPr lang="zh-CN" altLang="en-US" sz="3200" dirty="0">
                <a:solidFill>
                  <a:srgbClr val="00B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共同约束影响</a:t>
            </a:r>
            <a:endParaRPr lang="en-US" altLang="zh-CN" sz="3200" dirty="0">
              <a:solidFill>
                <a:srgbClr val="00B05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zh-CN" altLang="en-US" sz="3200" dirty="0">
                <a:solidFill>
                  <a:srgbClr val="FFFF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黄色小块仅受 </a:t>
            </a:r>
            <a:r>
              <a:rPr lang="en-US" altLang="zh-CN" sz="3200" dirty="0">
                <a:solidFill>
                  <a:srgbClr val="FFFF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IMU </a:t>
            </a:r>
            <a:r>
              <a:rPr lang="zh-CN" altLang="en-US" sz="3200" dirty="0">
                <a:solidFill>
                  <a:srgbClr val="FFFF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约束影响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US" altLang="zh-CN" sz="3200" dirty="0">
              <a:solidFill>
                <a:schemeClr val="bg1">
                  <a:lumMod val="8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zh-CN" altLang="en-US" sz="3200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红色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和</a:t>
            </a:r>
            <a:r>
              <a:rPr lang="zh-CN" altLang="en-US" sz="3200" dirty="0">
                <a:solidFill>
                  <a:srgbClr val="00B0F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蓝色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小块仅受视觉约束影响</a:t>
            </a:r>
          </a:p>
        </p:txBody>
      </p:sp>
    </p:spTree>
    <p:extLst>
      <p:ext uri="{BB962C8B-B14F-4D97-AF65-F5344CB8AC3E}">
        <p14:creationId xmlns:p14="http://schemas.microsoft.com/office/powerpoint/2010/main" val="171902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8372</TotalTime>
  <Words>3433</Words>
  <Application>Microsoft Office PowerPoint</Application>
  <PresentationFormat>自定义</PresentationFormat>
  <Paragraphs>697</Paragraphs>
  <Slides>52</Slides>
  <Notes>8</Notes>
  <HiddenSlides>0</HiddenSlides>
  <MMClips>4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8" baseType="lpstr">
      <vt:lpstr>Helvetica Light</vt:lpstr>
      <vt:lpstr>Microsoft YaHei Light</vt:lpstr>
      <vt:lpstr>等线</vt:lpstr>
      <vt:lpstr>等线</vt:lpstr>
      <vt:lpstr>宋体</vt:lpstr>
      <vt:lpstr>微软雅黑</vt:lpstr>
      <vt:lpstr>微软雅黑</vt:lpstr>
      <vt:lpstr>微软雅黑 Light</vt:lpstr>
      <vt:lpstr>Arial</vt:lpstr>
      <vt:lpstr>Calibri</vt:lpstr>
      <vt:lpstr>Calibri Light</vt:lpstr>
      <vt:lpstr>Cambria Math</vt:lpstr>
      <vt:lpstr>Consolas</vt:lpstr>
      <vt:lpstr>Helvetica</vt:lpstr>
      <vt:lpstr>Times New Roman</vt:lpstr>
      <vt:lpstr>Office 主题</vt:lpstr>
      <vt:lpstr>主流VIO综述及VINS解析</vt:lpstr>
      <vt:lpstr>目录</vt:lpstr>
      <vt:lpstr>PowerPoint 演示文稿</vt:lpstr>
      <vt:lpstr>BundleAdjustment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因子图</vt:lpstr>
      <vt:lpstr>因子图——IMU约束</vt:lpstr>
      <vt:lpstr>因子图——VIO的因子图表示</vt:lpstr>
      <vt:lpstr>VIO分类：</vt:lpstr>
      <vt:lpstr>主流VIO</vt:lpstr>
      <vt:lpstr>主流VIO</vt:lpstr>
      <vt:lpstr>MSCKF</vt:lpstr>
      <vt:lpstr>MSCKF</vt:lpstr>
      <vt:lpstr>MSCKF</vt:lpstr>
      <vt:lpstr>MSCKF</vt:lpstr>
      <vt:lpstr>ROVIO</vt:lpstr>
      <vt:lpstr>ROVIO</vt:lpstr>
      <vt:lpstr>ROVIO</vt:lpstr>
      <vt:lpstr>VINS</vt:lpstr>
      <vt:lpstr>VINS</vt:lpstr>
      <vt:lpstr>VI-ORB</vt:lpstr>
      <vt:lpstr>ICE-BA</vt:lpstr>
      <vt:lpstr>ICE-BA的增量思想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cui huakun</cp:lastModifiedBy>
  <cp:revision>353</cp:revision>
  <dcterms:created xsi:type="dcterms:W3CDTF">2016-11-22T15:43:54Z</dcterms:created>
  <dcterms:modified xsi:type="dcterms:W3CDTF">2019-02-21T16:14:10Z</dcterms:modified>
</cp:coreProperties>
</file>